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861" r:id="rId2"/>
    <p:sldId id="1047" r:id="rId3"/>
    <p:sldId id="1051" r:id="rId4"/>
    <p:sldId id="1050" r:id="rId5"/>
    <p:sldId id="1053" r:id="rId6"/>
    <p:sldId id="1046" r:id="rId7"/>
    <p:sldId id="1052" r:id="rId8"/>
    <p:sldId id="1054" r:id="rId9"/>
    <p:sldId id="1055" r:id="rId10"/>
    <p:sldId id="1058" r:id="rId11"/>
    <p:sldId id="1056" r:id="rId12"/>
    <p:sldId id="1057" r:id="rId13"/>
    <p:sldId id="1059" r:id="rId14"/>
    <p:sldId id="1060" r:id="rId15"/>
    <p:sldId id="919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>
          <p15:clr>
            <a:srgbClr val="A4A3A4"/>
          </p15:clr>
        </p15:guide>
        <p15:guide id="2" pos="38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DD7EE"/>
    <a:srgbClr val="0095FF"/>
    <a:srgbClr val="92D050"/>
    <a:srgbClr val="1045C9"/>
    <a:srgbClr val="CC04AF"/>
    <a:srgbClr val="F3A59D"/>
    <a:srgbClr val="FFD966"/>
    <a:srgbClr val="ED7D31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8" autoAdjust="0"/>
    <p:restoredTop sz="69497" autoAdjust="0"/>
  </p:normalViewPr>
  <p:slideViewPr>
    <p:cSldViewPr snapToGrid="0" showGuides="1">
      <p:cViewPr varScale="1">
        <p:scale>
          <a:sx n="113" d="100"/>
          <a:sy n="113" d="100"/>
        </p:scale>
        <p:origin x="2118" y="102"/>
      </p:cViewPr>
      <p:guideLst>
        <p:guide orient="horz" pos="2131"/>
        <p:guide pos="38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918EC-BEA4-4F16-81B3-5D34DE8D6012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DE394-BA80-477B-906E-8B4262DC0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4FF95-B1C6-4718-B79A-935AE4685E35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EmbodiedScan 的过程中充分考虑了这两点因素，希望训练出的模型能够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直接部署真机可用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，所以在一期挑选了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ScanNet, 3RScan, Matterport3D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这三个具备第一视角真实拍摄 RGB-D 图像的数据集作为原始数据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面向下游任务，我们还基于点云分割生成了 occupancy 的标注，以满足路径规划的需求；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基于框的位置和朝向，生成了可以定位特定物体的语言标注，用于视觉定位（visual grounding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60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372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最后的思考：我们想在具身机器人上做，也就是可以实时构建三维场景，然后可以与人类交互。</a:t>
            </a:r>
            <a:endParaRPr lang="en-US" altLang="zh-CN" dirty="0"/>
          </a:p>
          <a:p>
            <a:r>
              <a:rPr lang="zh-CN" altLang="en-US" dirty="0"/>
              <a:t>那么根据所看的文章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019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最后的思考：我们想在具身机器人上做，也就是可以实时构建三维场景，然后可以与人类交互。</a:t>
            </a:r>
            <a:endParaRPr lang="en-US" altLang="zh-CN" dirty="0"/>
          </a:p>
          <a:p>
            <a:r>
              <a:rPr lang="zh-CN" altLang="en-US" dirty="0"/>
              <a:t>那么根据所看的文章我们可以得出：就是传统</a:t>
            </a:r>
            <a:r>
              <a:rPr lang="en-US" altLang="zh-CN" dirty="0"/>
              <a:t>3dgs</a:t>
            </a:r>
            <a:r>
              <a:rPr lang="zh-CN" altLang="en-US" dirty="0"/>
              <a:t>是只能对静态场景和小场景表现良好，目前已经有相关文章突破。</a:t>
            </a:r>
            <a:endParaRPr lang="en-US" altLang="zh-CN" dirty="0"/>
          </a:p>
          <a:p>
            <a:r>
              <a:rPr lang="zh-CN" altLang="en-US" dirty="0"/>
              <a:t>我们要做的是在具身机器人身上的，也就是端设备上运行的三维重建技术，而且必须是实时的、第一视角的、可以与人类交互的。</a:t>
            </a:r>
            <a:endParaRPr lang="en-US" altLang="zh-CN" dirty="0"/>
          </a:p>
          <a:p>
            <a:r>
              <a:rPr lang="zh-CN" altLang="en-US" dirty="0"/>
              <a:t>就需要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数据：第一视角的数据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针对有实时性、交互性、或者是对动态场景的要求，如果要用</a:t>
            </a:r>
            <a:r>
              <a:rPr lang="en-US" altLang="zh-CN" dirty="0"/>
              <a:t>3dgs</a:t>
            </a:r>
            <a:r>
              <a:rPr lang="zh-CN" altLang="en-US" dirty="0"/>
              <a:t>的话，就在之前说的那个论文基础上进一步探索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704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最后的思考：我们想在具身机器人上做，也就是可以实时构建三维场景，然后可以与人类交互。</a:t>
            </a:r>
            <a:endParaRPr lang="en-US" altLang="zh-CN" dirty="0"/>
          </a:p>
          <a:p>
            <a:r>
              <a:rPr lang="zh-CN" altLang="en-US" dirty="0"/>
              <a:t>那么根据所看的文章我们可以得出：就是传统</a:t>
            </a:r>
            <a:r>
              <a:rPr lang="en-US" altLang="zh-CN" dirty="0"/>
              <a:t>3dgs</a:t>
            </a:r>
            <a:r>
              <a:rPr lang="zh-CN" altLang="en-US" dirty="0"/>
              <a:t>是只能对静态场景和小场景表现良好，目前已经有相关文章突破。</a:t>
            </a:r>
            <a:endParaRPr lang="en-US" altLang="zh-CN" dirty="0"/>
          </a:p>
          <a:p>
            <a:r>
              <a:rPr lang="zh-CN" altLang="en-US" dirty="0"/>
              <a:t>我们要做的是在具身机器人身上的，也就是端设备上运行的三维重建技术，而且必须是实时的、第一视角的、可以与人类交互的。</a:t>
            </a:r>
            <a:endParaRPr lang="en-US" altLang="zh-CN" dirty="0"/>
          </a:p>
          <a:p>
            <a:r>
              <a:rPr lang="zh-CN" altLang="en-US" dirty="0"/>
              <a:t>就需要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数据：第一视角的数据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针对有实时性、交互性、或者是对动态场景的要求，如果要用</a:t>
            </a:r>
            <a:r>
              <a:rPr lang="en-US" altLang="zh-CN" dirty="0"/>
              <a:t>3dgs</a:t>
            </a:r>
            <a:r>
              <a:rPr lang="zh-CN" altLang="en-US" dirty="0"/>
              <a:t>的话，就在之前说的那个论文基础上进一步探索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290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937F18-F256-47D9-BA42-21CD7F6AB63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66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3dgs</a:t>
            </a:r>
            <a:r>
              <a:rPr lang="zh-CN" altLang="en-US" dirty="0"/>
              <a:t>只可以构建静态场景，在这个基础上我们可以推断人的动作，然后构建动态的人体。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53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3dgs</a:t>
            </a:r>
            <a:r>
              <a:rPr lang="zh-CN" altLang="en-US" dirty="0"/>
              <a:t>实际上是不能对动态场景进行建模的。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79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3dgs</a:t>
            </a:r>
            <a:r>
              <a:rPr lang="zh-CN" altLang="en-US" dirty="0"/>
              <a:t>实际上是不能对动态场景进行建模的。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329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b="0" i="0" dirty="0">
                <a:effectLst/>
                <a:latin typeface="-apple-system"/>
              </a:rPr>
              <a:t>3dgs</a:t>
            </a:r>
            <a:r>
              <a:rPr lang="zh-CN" altLang="en-US" sz="1200" b="0" i="0" dirty="0">
                <a:effectLst/>
                <a:latin typeface="-apple-system"/>
              </a:rPr>
              <a:t>一般来说适合小场景构建，渲染大场景需要很多高斯</a:t>
            </a:r>
            <a:endParaRPr lang="en-US" altLang="zh-CN" sz="1200" b="0" i="0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-apple-system"/>
              </a:rPr>
              <a:t>例如：</a:t>
            </a:r>
            <a:r>
              <a:rPr lang="en-US" altLang="zh-CN" sz="1200" b="0" i="0" dirty="0">
                <a:effectLst/>
                <a:latin typeface="-apple-system"/>
              </a:rPr>
              <a:t>32 GB GPU</a:t>
            </a:r>
            <a:r>
              <a:rPr lang="zh-CN" altLang="en-US" sz="1200" b="0" i="0" dirty="0">
                <a:effectLst/>
                <a:latin typeface="-apple-system"/>
              </a:rPr>
              <a:t>可用于优化约</a:t>
            </a:r>
            <a:r>
              <a:rPr lang="en-US" altLang="zh-CN" sz="1200" b="0" i="0" dirty="0">
                <a:effectLst/>
                <a:latin typeface="-apple-system"/>
              </a:rPr>
              <a:t>1100</a:t>
            </a:r>
            <a:r>
              <a:rPr lang="zh-CN" altLang="en-US" sz="1200" b="0" i="0" dirty="0">
                <a:effectLst/>
                <a:latin typeface="-apple-system"/>
              </a:rPr>
              <a:t>万个</a:t>
            </a:r>
            <a:r>
              <a:rPr lang="en-US" altLang="zh-CN" sz="1200" b="0" i="0" dirty="0">
                <a:effectLst/>
                <a:latin typeface="-apple-system"/>
              </a:rPr>
              <a:t>3D</a:t>
            </a:r>
            <a:r>
              <a:rPr lang="zh-CN" altLang="en-US" sz="1200" b="0" i="0" dirty="0">
                <a:effectLst/>
                <a:latin typeface="-apple-system"/>
              </a:rPr>
              <a:t>高斯，而</a:t>
            </a:r>
            <a:r>
              <a:rPr lang="en-US" altLang="zh-CN" sz="1200" b="0" i="0" dirty="0" err="1">
                <a:effectLst/>
                <a:latin typeface="-apple-system"/>
              </a:rPr>
              <a:t>Mip-NeRF</a:t>
            </a:r>
            <a:r>
              <a:rPr lang="en-US" altLang="zh-CN" sz="1200" b="0" i="0" dirty="0">
                <a:effectLst/>
                <a:latin typeface="-apple-system"/>
              </a:rPr>
              <a:t> 360</a:t>
            </a:r>
            <a:r>
              <a:rPr lang="zh-CN" altLang="en-US" sz="1200" b="0" i="0" dirty="0">
                <a:effectLst/>
                <a:latin typeface="-apple-system"/>
              </a:rPr>
              <a:t>数据集</a:t>
            </a:r>
            <a:r>
              <a:rPr lang="en-US" altLang="zh-CN" sz="1200" b="0" i="0" dirty="0">
                <a:effectLst/>
                <a:latin typeface="-apple-system"/>
              </a:rPr>
              <a:t>[3]</a:t>
            </a:r>
            <a:r>
              <a:rPr lang="zh-CN" altLang="en-US" sz="1200" b="0" i="0" dirty="0">
                <a:effectLst/>
                <a:latin typeface="-apple-system"/>
              </a:rPr>
              <a:t>中面积小于</a:t>
            </a:r>
            <a:r>
              <a:rPr lang="en-US" altLang="zh-CN" sz="1200" b="0" i="0" dirty="0">
                <a:effectLst/>
                <a:latin typeface="-apple-system"/>
              </a:rPr>
              <a:t>100</a:t>
            </a:r>
            <a:r>
              <a:rPr lang="zh-CN" altLang="en-US" sz="1200" b="0" i="0" dirty="0">
                <a:effectLst/>
                <a:latin typeface="-apple-system"/>
              </a:rPr>
              <a:t>平方米的小花园场景已需要约</a:t>
            </a:r>
            <a:r>
              <a:rPr lang="en-US" altLang="zh-CN" sz="1200" b="0" i="0" dirty="0">
                <a:effectLst/>
                <a:latin typeface="-apple-system"/>
              </a:rPr>
              <a:t>580</a:t>
            </a:r>
            <a:r>
              <a:rPr lang="zh-CN" altLang="en-US" sz="1200" b="0" i="0" dirty="0">
                <a:effectLst/>
                <a:latin typeface="-apple-system"/>
              </a:rPr>
              <a:t>万个</a:t>
            </a:r>
            <a:r>
              <a:rPr lang="en-US" altLang="zh-CN" sz="1200" b="0" i="0" dirty="0">
                <a:effectLst/>
                <a:latin typeface="-apple-system"/>
              </a:rPr>
              <a:t>3D</a:t>
            </a:r>
            <a:r>
              <a:rPr lang="zh-CN" altLang="en-US" sz="1200" b="0" i="0" dirty="0">
                <a:effectLst/>
                <a:latin typeface="-apple-system"/>
              </a:rPr>
              <a:t>高斯进行高保真度重建。</a:t>
            </a:r>
            <a:endParaRPr lang="zh-CN" altLang="en-US" sz="1200" dirty="0"/>
          </a:p>
          <a:p>
            <a:r>
              <a:rPr lang="zh-CN" altLang="en-US" b="0" i="0" dirty="0">
                <a:effectLst/>
                <a:latin typeface="-apple-system"/>
              </a:rPr>
              <a:t>我们提出将一个大的场景分割成多个单元，在单独优化后合并这些单元。</a:t>
            </a:r>
            <a:endParaRPr lang="en-US" altLang="zh-CN" b="0" i="0" dirty="0">
              <a:effectLst/>
              <a:latin typeface="-apple-system"/>
            </a:endParaRPr>
          </a:p>
          <a:p>
            <a:endParaRPr lang="en-US" altLang="zh-CN" b="0" i="0" dirty="0">
              <a:effectLst/>
              <a:latin typeface="-apple-system"/>
            </a:endParaRPr>
          </a:p>
          <a:p>
            <a:r>
              <a:rPr lang="en-US" altLang="zh-CN" b="0" i="0" dirty="0">
                <a:effectLst/>
                <a:latin typeface="-apple-system"/>
              </a:rPr>
              <a:t>4.1</a:t>
            </a:r>
            <a:r>
              <a:rPr lang="zh-CN" altLang="en-US" b="0" i="0" dirty="0">
                <a:effectLst/>
                <a:latin typeface="-apple-system"/>
              </a:rPr>
              <a:t>中，我们介绍了一种渐进的数据分割策略，该策略具有空域感知的可见性计算。</a:t>
            </a:r>
            <a:endParaRPr lang="en-US" altLang="zh-CN" b="0" i="0" dirty="0">
              <a:effectLst/>
              <a:latin typeface="-apple-system"/>
            </a:endParaRPr>
          </a:p>
          <a:p>
            <a:r>
              <a:rPr lang="en-US" altLang="zh-CN" b="0" i="0" dirty="0">
                <a:effectLst/>
                <a:latin typeface="-apple-system"/>
              </a:rPr>
              <a:t> </a:t>
            </a:r>
          </a:p>
          <a:p>
            <a:r>
              <a:rPr lang="en-US" altLang="zh-CN" b="0" i="0" dirty="0">
                <a:effectLst/>
                <a:latin typeface="-apple-system"/>
              </a:rPr>
              <a:t>4.2</a:t>
            </a:r>
            <a:r>
              <a:rPr lang="zh-CN" altLang="en-US" b="0" i="0" dirty="0">
                <a:effectLst/>
                <a:latin typeface="-apple-system"/>
              </a:rPr>
              <a:t>阐述了如何优化各个单元，展示了我们的解耦外观建模，以捕捉图像中的外观变化。</a:t>
            </a:r>
            <a:endParaRPr lang="en-US" altLang="zh-CN" b="0" i="0" dirty="0">
              <a:effectLst/>
              <a:latin typeface="-apple-system"/>
            </a:endParaRPr>
          </a:p>
          <a:p>
            <a:endParaRPr lang="en-US" altLang="zh-CN" b="0" i="0" dirty="0">
              <a:effectLst/>
              <a:latin typeface="-apple-system"/>
            </a:endParaRPr>
          </a:p>
          <a:p>
            <a:r>
              <a:rPr lang="en-US" altLang="zh-CN" b="0" i="0" dirty="0">
                <a:effectLst/>
                <a:latin typeface="-apple-system"/>
              </a:rPr>
              <a:t>4.3 </a:t>
            </a:r>
            <a:r>
              <a:rPr lang="zh-CN" altLang="en-US" b="0" i="0" dirty="0">
                <a:effectLst/>
                <a:latin typeface="-apple-system"/>
              </a:rPr>
              <a:t>我们描述了如何合并这些单元格。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15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b="0" i="0" dirty="0">
                <a:effectLst/>
                <a:latin typeface="-apple-system"/>
              </a:rPr>
              <a:t>3dgs</a:t>
            </a:r>
            <a:r>
              <a:rPr lang="zh-CN" altLang="en-US" sz="1200" b="0" i="0" dirty="0">
                <a:effectLst/>
                <a:latin typeface="-apple-system"/>
              </a:rPr>
              <a:t>一般来说适合小场景构建，渲染大场景需要很多高斯</a:t>
            </a:r>
            <a:endParaRPr lang="en-US" altLang="zh-CN" sz="1200" b="0" i="0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-apple-system"/>
              </a:rPr>
              <a:t>例如：</a:t>
            </a:r>
            <a:r>
              <a:rPr lang="en-US" altLang="zh-CN" sz="1200" b="0" i="0" dirty="0">
                <a:effectLst/>
                <a:latin typeface="-apple-system"/>
              </a:rPr>
              <a:t>32 GB GPU</a:t>
            </a:r>
            <a:r>
              <a:rPr lang="zh-CN" altLang="en-US" sz="1200" b="0" i="0" dirty="0">
                <a:effectLst/>
                <a:latin typeface="-apple-system"/>
              </a:rPr>
              <a:t>可用于优化约</a:t>
            </a:r>
            <a:r>
              <a:rPr lang="en-US" altLang="zh-CN" sz="1200" b="0" i="0" dirty="0">
                <a:effectLst/>
                <a:latin typeface="-apple-system"/>
              </a:rPr>
              <a:t>1100</a:t>
            </a:r>
            <a:r>
              <a:rPr lang="zh-CN" altLang="en-US" sz="1200" b="0" i="0" dirty="0">
                <a:effectLst/>
                <a:latin typeface="-apple-system"/>
              </a:rPr>
              <a:t>万个</a:t>
            </a:r>
            <a:r>
              <a:rPr lang="en-US" altLang="zh-CN" sz="1200" b="0" i="0" dirty="0">
                <a:effectLst/>
                <a:latin typeface="-apple-system"/>
              </a:rPr>
              <a:t>3D</a:t>
            </a:r>
            <a:r>
              <a:rPr lang="zh-CN" altLang="en-US" sz="1200" b="0" i="0" dirty="0">
                <a:effectLst/>
                <a:latin typeface="-apple-system"/>
              </a:rPr>
              <a:t>高斯，而</a:t>
            </a:r>
            <a:r>
              <a:rPr lang="en-US" altLang="zh-CN" sz="1200" b="0" i="0" dirty="0" err="1">
                <a:effectLst/>
                <a:latin typeface="-apple-system"/>
              </a:rPr>
              <a:t>Mip-NeRF</a:t>
            </a:r>
            <a:r>
              <a:rPr lang="en-US" altLang="zh-CN" sz="1200" b="0" i="0" dirty="0">
                <a:effectLst/>
                <a:latin typeface="-apple-system"/>
              </a:rPr>
              <a:t> 360</a:t>
            </a:r>
            <a:r>
              <a:rPr lang="zh-CN" altLang="en-US" sz="1200" b="0" i="0" dirty="0">
                <a:effectLst/>
                <a:latin typeface="-apple-system"/>
              </a:rPr>
              <a:t>数据集</a:t>
            </a:r>
            <a:r>
              <a:rPr lang="en-US" altLang="zh-CN" sz="1200" b="0" i="0" dirty="0">
                <a:effectLst/>
                <a:latin typeface="-apple-system"/>
              </a:rPr>
              <a:t>[3]</a:t>
            </a:r>
            <a:r>
              <a:rPr lang="zh-CN" altLang="en-US" sz="1200" b="0" i="0" dirty="0">
                <a:effectLst/>
                <a:latin typeface="-apple-system"/>
              </a:rPr>
              <a:t>中面积小于</a:t>
            </a:r>
            <a:r>
              <a:rPr lang="en-US" altLang="zh-CN" sz="1200" b="0" i="0" dirty="0">
                <a:effectLst/>
                <a:latin typeface="-apple-system"/>
              </a:rPr>
              <a:t>100</a:t>
            </a:r>
            <a:r>
              <a:rPr lang="zh-CN" altLang="en-US" sz="1200" b="0" i="0" dirty="0">
                <a:effectLst/>
                <a:latin typeface="-apple-system"/>
              </a:rPr>
              <a:t>平方米的小花园场景已需要约</a:t>
            </a:r>
            <a:r>
              <a:rPr lang="en-US" altLang="zh-CN" sz="1200" b="0" i="0" dirty="0">
                <a:effectLst/>
                <a:latin typeface="-apple-system"/>
              </a:rPr>
              <a:t>580</a:t>
            </a:r>
            <a:r>
              <a:rPr lang="zh-CN" altLang="en-US" sz="1200" b="0" i="0" dirty="0">
                <a:effectLst/>
                <a:latin typeface="-apple-system"/>
              </a:rPr>
              <a:t>万个</a:t>
            </a:r>
            <a:r>
              <a:rPr lang="en-US" altLang="zh-CN" sz="1200" b="0" i="0" dirty="0">
                <a:effectLst/>
                <a:latin typeface="-apple-system"/>
              </a:rPr>
              <a:t>3D</a:t>
            </a:r>
            <a:r>
              <a:rPr lang="zh-CN" altLang="en-US" sz="1200" b="0" i="0" dirty="0">
                <a:effectLst/>
                <a:latin typeface="-apple-system"/>
              </a:rPr>
              <a:t>高斯进行高保真度重建。</a:t>
            </a:r>
            <a:endParaRPr lang="zh-CN" altLang="en-US" sz="1200" dirty="0"/>
          </a:p>
          <a:p>
            <a:r>
              <a:rPr lang="zh-CN" altLang="en-US" b="0" i="0" dirty="0">
                <a:effectLst/>
                <a:latin typeface="-apple-system"/>
              </a:rPr>
              <a:t>我们提出将一个大的场景分割成多个单元，在单独优化后合并这些单元。</a:t>
            </a:r>
            <a:endParaRPr lang="en-US" altLang="zh-CN" b="0" i="0" dirty="0">
              <a:effectLst/>
              <a:latin typeface="-apple-system"/>
            </a:endParaRPr>
          </a:p>
          <a:p>
            <a:endParaRPr lang="en-US" altLang="zh-CN" b="0" i="0" dirty="0">
              <a:effectLst/>
              <a:latin typeface="-apple-system"/>
            </a:endParaRPr>
          </a:p>
          <a:p>
            <a:r>
              <a:rPr lang="en-US" altLang="zh-CN" b="0" i="0" dirty="0">
                <a:effectLst/>
                <a:latin typeface="-apple-system"/>
              </a:rPr>
              <a:t>4.1</a:t>
            </a:r>
            <a:r>
              <a:rPr lang="zh-CN" altLang="en-US" b="0" i="0" dirty="0">
                <a:effectLst/>
                <a:latin typeface="-apple-system"/>
              </a:rPr>
              <a:t>中，我们介绍了一种渐进的数据分割策略，该策略具有空域感知的可见性计算。</a:t>
            </a:r>
            <a:endParaRPr lang="en-US" altLang="zh-CN" b="0" i="0" dirty="0">
              <a:effectLst/>
              <a:latin typeface="-apple-system"/>
            </a:endParaRPr>
          </a:p>
          <a:p>
            <a:r>
              <a:rPr lang="en-US" altLang="zh-CN" b="0" i="0" dirty="0">
                <a:effectLst/>
                <a:latin typeface="-apple-system"/>
              </a:rPr>
              <a:t> </a:t>
            </a:r>
          </a:p>
          <a:p>
            <a:r>
              <a:rPr lang="en-US" altLang="zh-CN" b="0" i="0" dirty="0">
                <a:effectLst/>
                <a:latin typeface="-apple-system"/>
              </a:rPr>
              <a:t>4.2</a:t>
            </a:r>
            <a:r>
              <a:rPr lang="zh-CN" altLang="en-US" b="0" i="0" dirty="0">
                <a:effectLst/>
                <a:latin typeface="-apple-system"/>
              </a:rPr>
              <a:t>阐述了如何优化各个单元，展示了我们的解耦外观建模，以捕捉图像中的外观变化。</a:t>
            </a:r>
            <a:endParaRPr lang="en-US" altLang="zh-CN" b="0" i="0" dirty="0">
              <a:effectLst/>
              <a:latin typeface="-apple-system"/>
            </a:endParaRPr>
          </a:p>
          <a:p>
            <a:endParaRPr lang="en-US" altLang="zh-CN" b="0" i="0" dirty="0">
              <a:effectLst/>
              <a:latin typeface="-apple-system"/>
            </a:endParaRPr>
          </a:p>
          <a:p>
            <a:r>
              <a:rPr lang="en-US" altLang="zh-CN" b="0" i="0" dirty="0">
                <a:effectLst/>
                <a:latin typeface="-apple-system"/>
              </a:rPr>
              <a:t>4.3 </a:t>
            </a:r>
            <a:r>
              <a:rPr lang="zh-CN" altLang="en-US" b="0" i="0" dirty="0">
                <a:effectLst/>
                <a:latin typeface="-apple-system"/>
              </a:rPr>
              <a:t>我们描述了如何合并这些单元格。</a:t>
            </a:r>
            <a:endParaRPr lang="en-US" altLang="zh-CN" b="0" i="0" dirty="0">
              <a:effectLst/>
              <a:latin typeface="-apple-system"/>
            </a:endParaRPr>
          </a:p>
          <a:p>
            <a:endParaRPr lang="en-US" altLang="zh-CN" b="0" i="0" dirty="0"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zh-CN" altLang="en-US" dirty="0"/>
              <a:t>室外场景是能更好的利用空地协同呢？在室内场景的话好像不太能够联合无人机和无人车，貌似一个就可以了。而且好像人形机器人可以完成。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21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99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具体流程为，我们先基于离线模型架构训练单帧感知模型 𝑀𝑆𝑉 ，它能够处理单帧</a:t>
            </a:r>
            <a:r>
              <a:rPr lang="en-US" altLang="zh-CN" sz="1200" dirty="0"/>
              <a:t>RGB-D</a:t>
            </a:r>
            <a:r>
              <a:rPr lang="zh-CN" altLang="en-US" sz="1200" dirty="0"/>
              <a:t>输入并在对应的点云中做出预测。</a:t>
            </a:r>
            <a:endParaRPr lang="en-US" altLang="zh-CN" sz="1200" dirty="0"/>
          </a:p>
          <a:p>
            <a:r>
              <a:rPr lang="zh-CN" altLang="en-US" sz="1200" dirty="0"/>
              <a:t>𝑀𝑆𝑉 也是一个最简单的在线感知</a:t>
            </a:r>
            <a:r>
              <a:rPr lang="en-US" altLang="zh-CN" sz="1200" dirty="0"/>
              <a:t>baseline</a:t>
            </a:r>
            <a:r>
              <a:rPr lang="zh-CN" altLang="en-US" sz="1200" dirty="0"/>
              <a:t>，对于</a:t>
            </a:r>
            <a:r>
              <a:rPr lang="en-US" altLang="zh-CN" sz="1200" dirty="0"/>
              <a:t>RGB-D</a:t>
            </a:r>
            <a:r>
              <a:rPr lang="zh-CN" altLang="en-US" sz="1200" dirty="0"/>
              <a:t>流视频，我们可以每获取一帧就用该模型处理一帧，然后把当前帧的预测结果和历史结果拼接起来。</a:t>
            </a:r>
            <a:endParaRPr lang="en-US" altLang="zh-CN" sz="1200" dirty="0"/>
          </a:p>
          <a:p>
            <a:r>
              <a:rPr lang="zh-CN" altLang="en-US" sz="1200" dirty="0"/>
              <a:t>基于𝑀𝑆𝑉，我们提出了针对</a:t>
            </a:r>
            <a:r>
              <a:rPr lang="en-US" altLang="zh-CN" sz="1200" dirty="0"/>
              <a:t>Image Backbone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Pointcloud</a:t>
            </a:r>
            <a:r>
              <a:rPr lang="en-US" altLang="zh-CN" sz="1200" dirty="0"/>
              <a:t> Backbone</a:t>
            </a:r>
            <a:r>
              <a:rPr lang="zh-CN" altLang="en-US" sz="1200" dirty="0"/>
              <a:t>的</a:t>
            </a:r>
            <a:r>
              <a:rPr lang="en-US" altLang="zh-CN" sz="1200" dirty="0"/>
              <a:t>memory-based adapter</a:t>
            </a:r>
            <a:r>
              <a:rPr lang="zh-CN" altLang="en-US" sz="1200" dirty="0"/>
              <a:t>，可以插入到 𝑀𝑆𝑉 中进行微调，使模型具备存储并利用之前帧所提取特征的能力，大幅提升在线感知的</a:t>
            </a:r>
            <a:r>
              <a:rPr lang="zh-CN" altLang="en-US" sz="1200" b="1" dirty="0"/>
              <a:t>准确度。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02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FE38-503D-4C4B-8129-C37EA38FA6F0}" type="datetimeFigureOut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2024/10/10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BB00F-8F08-4A10-ADE5-658EB5AB996D}" type="slidenum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grpSp>
        <p:nvGrpSpPr>
          <p:cNvPr id="6" name="标题"/>
          <p:cNvGrpSpPr/>
          <p:nvPr userDrawn="1"/>
        </p:nvGrpSpPr>
        <p:grpSpPr>
          <a:xfrm>
            <a:off x="0" y="-1"/>
            <a:ext cx="12192000" cy="728663"/>
            <a:chOff x="0" y="-1"/>
            <a:chExt cx="12192000" cy="728663"/>
          </a:xfrm>
        </p:grpSpPr>
        <p:sp>
          <p:nvSpPr>
            <p:cNvPr id="7" name="打底色块"/>
            <p:cNvSpPr/>
            <p:nvPr/>
          </p:nvSpPr>
          <p:spPr>
            <a:xfrm>
              <a:off x="0" y="-1"/>
              <a:ext cx="12192000" cy="72866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8" name="西北工业大学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0240059" y="169864"/>
              <a:ext cx="1546127" cy="388933"/>
            </a:xfrm>
            <a:prstGeom prst="rect">
              <a:avLst/>
            </a:prstGeom>
          </p:spPr>
        </p:pic>
        <p:pic>
          <p:nvPicPr>
            <p:cNvPr id="9" name="校徽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9627016" y="119639"/>
              <a:ext cx="490134" cy="489382"/>
            </a:xfrm>
            <a:prstGeom prst="rect">
              <a:avLst/>
            </a:prstGeom>
          </p:spPr>
        </p:pic>
      </p:grpSp>
      <p:sp>
        <p:nvSpPr>
          <p:cNvPr id="11" name="标题 28"/>
          <p:cNvSpPr>
            <a:spLocks noGrp="1"/>
          </p:cNvSpPr>
          <p:nvPr>
            <p:ph type="title"/>
          </p:nvPr>
        </p:nvSpPr>
        <p:spPr>
          <a:xfrm>
            <a:off x="1003300" y="109001"/>
            <a:ext cx="8500807" cy="498022"/>
          </a:xfrm>
        </p:spPr>
        <p:txBody>
          <a:bodyPr>
            <a:normAutofit/>
          </a:bodyPr>
          <a:lstStyle>
            <a:lvl1pPr>
              <a:defRPr kumimoji="0" lang="zh-CN" altLang="en-US" sz="28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FE38-503D-4C4B-8129-C37EA38FA6F0}" type="datetimeFigureOut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2024/10/10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BB00F-8F08-4A10-ADE5-658EB5AB996D}" type="slidenum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14" name="标题 28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>
            <a:lvl1pPr>
              <a:defRPr kumimoji="0" lang="zh-CN" altLang="en-US" sz="2800" b="1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9972920" y="289248"/>
            <a:ext cx="2219080" cy="538397"/>
            <a:chOff x="9846796" y="286695"/>
            <a:chExt cx="2345202" cy="568997"/>
          </a:xfrm>
        </p:grpSpPr>
        <p:sp>
          <p:nvSpPr>
            <p:cNvPr id="16" name="打底色块"/>
            <p:cNvSpPr/>
            <p:nvPr userDrawn="1"/>
          </p:nvSpPr>
          <p:spPr>
            <a:xfrm>
              <a:off x="9846796" y="286695"/>
              <a:ext cx="2345202" cy="568997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17" name="西北工业大学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10501316" y="376728"/>
              <a:ext cx="1546127" cy="388933"/>
            </a:xfrm>
            <a:prstGeom prst="rect">
              <a:avLst/>
            </a:prstGeom>
          </p:spPr>
        </p:pic>
        <p:pic>
          <p:nvPicPr>
            <p:cNvPr id="18" name="校徽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9888273" y="326503"/>
              <a:ext cx="490134" cy="489382"/>
            </a:xfrm>
            <a:prstGeom prst="rect">
              <a:avLst/>
            </a:prstGeom>
          </p:spPr>
        </p:pic>
      </p:grpSp>
      <p:sp>
        <p:nvSpPr>
          <p:cNvPr id="21" name="right-arrowheads_44810"/>
          <p:cNvSpPr>
            <a:spLocks noChangeAspect="1"/>
          </p:cNvSpPr>
          <p:nvPr userDrawn="1"/>
        </p:nvSpPr>
        <p:spPr bwMode="auto">
          <a:xfrm>
            <a:off x="849298" y="376716"/>
            <a:ext cx="373781" cy="365125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FE38-503D-4C4B-8129-C37EA38FA6F0}" type="datetimeFigureOut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2024/10/10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BB00F-8F08-4A10-ADE5-658EB5AB996D}" type="slidenum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21" y="2011074"/>
            <a:ext cx="5463786" cy="30741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72310" y="3023241"/>
            <a:ext cx="4464496" cy="4571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972310" y="4077072"/>
            <a:ext cx="4464496" cy="4571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 rot="5400000">
            <a:off x="6527118" y="3514152"/>
            <a:ext cx="3096343" cy="4571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 rot="5400000">
            <a:off x="7633525" y="3514152"/>
            <a:ext cx="3096343" cy="4571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 rot="5400000">
            <a:off x="8785654" y="3514153"/>
            <a:ext cx="3096344" cy="4571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496675" y="1997224"/>
            <a:ext cx="694533" cy="102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3" y="1988839"/>
            <a:ext cx="6911647" cy="3096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098150" y="3068960"/>
            <a:ext cx="1060688" cy="1034401"/>
          </a:xfrm>
          <a:prstGeom prst="rect">
            <a:avLst/>
          </a:prstGeom>
          <a:solidFill>
            <a:schemeClr val="bg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204558" y="1997222"/>
            <a:ext cx="1106408" cy="1026019"/>
          </a:xfrm>
          <a:prstGeom prst="rect">
            <a:avLst/>
          </a:prstGeom>
          <a:solidFill>
            <a:schemeClr val="accent1">
              <a:alpha val="6902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356686" y="4122789"/>
            <a:ext cx="1080120" cy="962394"/>
          </a:xfrm>
          <a:prstGeom prst="rect">
            <a:avLst/>
          </a:prstGeom>
          <a:solidFill>
            <a:schemeClr val="accent1">
              <a:alpha val="6902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9" name="TextBox 59"/>
          <p:cNvSpPr>
            <a:spLocks noChangeArrowheads="1"/>
          </p:cNvSpPr>
          <p:nvPr/>
        </p:nvSpPr>
        <p:spPr bwMode="auto">
          <a:xfrm flipH="1">
            <a:off x="169193" y="2765294"/>
            <a:ext cx="6626690" cy="82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zh-CN" sz="4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sz="4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个三维场景重建项目</a:t>
            </a:r>
          </a:p>
        </p:txBody>
      </p:sp>
      <p:sp>
        <p:nvSpPr>
          <p:cNvPr id="141" name="TextBox 59"/>
          <p:cNvSpPr>
            <a:spLocks noChangeArrowheads="1"/>
          </p:cNvSpPr>
          <p:nvPr/>
        </p:nvSpPr>
        <p:spPr bwMode="auto">
          <a:xfrm flipH="1">
            <a:off x="8052430" y="5714190"/>
            <a:ext cx="3444245" cy="41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fr-FR" altLang="zh-CN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202</a:t>
            </a:r>
            <a:r>
              <a:rPr lang="en-US" altLang="zh-CN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日</a:t>
            </a:r>
            <a:endParaRPr lang="fr-FR" altLang="zh-CN" sz="16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054737" y="0"/>
            <a:ext cx="1382069" cy="1382069"/>
            <a:chOff x="9758577" y="1"/>
            <a:chExt cx="1382069" cy="1382069"/>
          </a:xfrm>
        </p:grpSpPr>
        <p:sp>
          <p:nvSpPr>
            <p:cNvPr id="107" name="矩形 106"/>
            <p:cNvSpPr/>
            <p:nvPr/>
          </p:nvSpPr>
          <p:spPr>
            <a:xfrm>
              <a:off x="9758577" y="1"/>
              <a:ext cx="1382069" cy="13820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48" name="校徽组合"/>
            <p:cNvGrpSpPr/>
            <p:nvPr/>
          </p:nvGrpSpPr>
          <p:grpSpPr>
            <a:xfrm>
              <a:off x="9784396" y="25820"/>
              <a:ext cx="1330431" cy="1330431"/>
              <a:chOff x="5369914" y="1058264"/>
              <a:chExt cx="1452171" cy="1452171"/>
            </a:xfrm>
          </p:grpSpPr>
          <p:sp>
            <p:nvSpPr>
              <p:cNvPr id="49" name="圆形色块"/>
              <p:cNvSpPr/>
              <p:nvPr/>
            </p:nvSpPr>
            <p:spPr>
              <a:xfrm>
                <a:off x="5369914" y="1058264"/>
                <a:ext cx="1452171" cy="1452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50" name="校徽"/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5523623" y="1212851"/>
                <a:ext cx="1144756" cy="1142998"/>
              </a:xfrm>
              <a:prstGeom prst="rect">
                <a:avLst/>
              </a:prstGeom>
            </p:spPr>
          </p:pic>
        </p:grpSp>
      </p:grpSp>
      <p:cxnSp>
        <p:nvCxnSpPr>
          <p:cNvPr id="8" name="直接连接符 7"/>
          <p:cNvCxnSpPr/>
          <p:nvPr/>
        </p:nvCxnSpPr>
        <p:spPr>
          <a:xfrm>
            <a:off x="0" y="4277337"/>
            <a:ext cx="6912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图: 摘录 22"/>
          <p:cNvSpPr/>
          <p:nvPr/>
        </p:nvSpPr>
        <p:spPr>
          <a:xfrm rot="5400000">
            <a:off x="96180" y="229024"/>
            <a:ext cx="379141" cy="376987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流程图: 摘录 23"/>
          <p:cNvSpPr/>
          <p:nvPr/>
        </p:nvSpPr>
        <p:spPr>
          <a:xfrm rot="5400000">
            <a:off x="168116" y="229025"/>
            <a:ext cx="379141" cy="376987"/>
          </a:xfrm>
          <a:prstGeom prst="flowChartExtract">
            <a:avLst/>
          </a:prstGeom>
          <a:solidFill>
            <a:srgbClr val="1045C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546180" y="231470"/>
            <a:ext cx="188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2023</a:t>
            </a:r>
            <a:endParaRPr lang="zh-CN" altLang="zh-CN" sz="2000" b="1" dirty="0">
              <a:solidFill>
                <a:srgbClr val="20517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端上运行，实时构建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699A668-0C4E-A85C-4A27-6CF8674BE032}"/>
              </a:ext>
            </a:extLst>
          </p:cNvPr>
          <p:cNvSpPr/>
          <p:nvPr/>
        </p:nvSpPr>
        <p:spPr>
          <a:xfrm>
            <a:off x="341198" y="1059929"/>
            <a:ext cx="10936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 err="1"/>
              <a:t>EmbodiedSAM</a:t>
            </a:r>
            <a:r>
              <a:rPr lang="en-US" altLang="zh-CN" sz="2000" dirty="0"/>
              <a:t>: Online Segment Any 3D Thing in Real Time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6CA29F-2840-C85E-7681-66CF35B39D4A}"/>
              </a:ext>
            </a:extLst>
          </p:cNvPr>
          <p:cNvSpPr txBox="1"/>
          <p:nvPr/>
        </p:nvSpPr>
        <p:spPr>
          <a:xfrm>
            <a:off x="260708" y="6522590"/>
            <a:ext cx="6129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http://arxiv.org/abs/2408.11811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B383E9-E737-B205-6CE2-9634F0218D63}"/>
              </a:ext>
            </a:extLst>
          </p:cNvPr>
          <p:cNvSpPr txBox="1"/>
          <p:nvPr/>
        </p:nvSpPr>
        <p:spPr>
          <a:xfrm>
            <a:off x="804333" y="1460039"/>
            <a:ext cx="61298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0" dirty="0" err="1">
                <a:effectLst/>
                <a:latin typeface="PingFang SC"/>
              </a:rPr>
              <a:t>EmbodiedScan</a:t>
            </a:r>
            <a:r>
              <a:rPr lang="zh-CN" altLang="en-US" sz="1600" b="0" i="0" dirty="0">
                <a:effectLst/>
                <a:latin typeface="PingFang SC"/>
              </a:rPr>
              <a:t>：具身智能中的多模态三维感知思考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3B60C27-FE01-7524-C256-502FBAB5871A}"/>
              </a:ext>
            </a:extLst>
          </p:cNvPr>
          <p:cNvGrpSpPr/>
          <p:nvPr/>
        </p:nvGrpSpPr>
        <p:grpSpPr>
          <a:xfrm>
            <a:off x="7507807" y="2313949"/>
            <a:ext cx="4555068" cy="3236526"/>
            <a:chOff x="7306732" y="1822882"/>
            <a:chExt cx="4555068" cy="323652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0A545AF-F673-EFEE-2606-A138CC97A194}"/>
                </a:ext>
              </a:extLst>
            </p:cNvPr>
            <p:cNvSpPr txBox="1"/>
            <p:nvPr/>
          </p:nvSpPr>
          <p:spPr>
            <a:xfrm>
              <a:off x="7306732" y="1822882"/>
              <a:ext cx="3869267" cy="115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具身智能机器人：</a:t>
              </a:r>
              <a:endParaRPr lang="en-US" altLang="zh-CN" sz="1600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/>
                <a:t>第一视角理解</a:t>
              </a:r>
              <a:r>
                <a:rPr lang="en-US" altLang="zh-CN" sz="1600" dirty="0"/>
                <a:t>3D</a:t>
              </a:r>
              <a:r>
                <a:rPr lang="zh-CN" altLang="en-US" sz="1600" dirty="0"/>
                <a:t>环境</a:t>
              </a:r>
              <a:endParaRPr lang="en-US" altLang="zh-CN" sz="16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/>
                <a:t>转化为语言和人类进行交互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65AA71A-3EFA-8B12-6BB5-880ADD67EE45}"/>
                </a:ext>
              </a:extLst>
            </p:cNvPr>
            <p:cNvSpPr txBox="1"/>
            <p:nvPr/>
          </p:nvSpPr>
          <p:spPr>
            <a:xfrm>
              <a:off x="7306732" y="3164337"/>
              <a:ext cx="4555068" cy="1895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数据集：</a:t>
              </a:r>
              <a:endParaRPr lang="en-US" altLang="zh-CN" sz="1600" b="1" dirty="0"/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以往：</a:t>
              </a:r>
              <a:endParaRPr lang="en-US" altLang="zh-CN" sz="16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/>
                <a:t>全局视图中的场景级输入和输出</a:t>
              </a:r>
              <a:endParaRPr lang="en-US" altLang="zh-CN" sz="1600" dirty="0"/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现在：</a:t>
              </a:r>
              <a:endParaRPr lang="en-US" altLang="zh-CN" sz="16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/>
                <a:t>多模态、以自我意识为中心的3D感知数据集</a:t>
              </a:r>
              <a:endParaRPr lang="en-US" altLang="zh-CN" sz="1600" dirty="0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F41988E1-4CC4-95A4-92D3-909488CDE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5" y="2203151"/>
            <a:ext cx="7233409" cy="296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0BF56BF8-083E-011C-0CD6-47071C1BF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08" y="5259614"/>
            <a:ext cx="6238496" cy="115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第一视角、真实扫描的重要性</a:t>
            </a:r>
            <a:endParaRPr kumimoji="0" lang="en-US" altLang="zh-CN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小物体也覆盖，更系统的物体类别和朝向标注</a:t>
            </a:r>
            <a:endParaRPr kumimoji="0" lang="en-US" altLang="zh-CN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面向下游任务的全面标注：occupancy 和 language prompts</a:t>
            </a:r>
          </a:p>
        </p:txBody>
      </p:sp>
    </p:spTree>
    <p:extLst>
      <p:ext uri="{BB962C8B-B14F-4D97-AF65-F5344CB8AC3E}">
        <p14:creationId xmlns:p14="http://schemas.microsoft.com/office/powerpoint/2010/main" val="255352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端上运行，实时构建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699A668-0C4E-A85C-4A27-6CF8674BE032}"/>
              </a:ext>
            </a:extLst>
          </p:cNvPr>
          <p:cNvSpPr/>
          <p:nvPr/>
        </p:nvSpPr>
        <p:spPr>
          <a:xfrm>
            <a:off x="341198" y="1059929"/>
            <a:ext cx="10936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 err="1"/>
              <a:t>EmbodiedSAM</a:t>
            </a:r>
            <a:r>
              <a:rPr lang="en-US" altLang="zh-CN" sz="2000" dirty="0"/>
              <a:t>: Online Segment Any 3D Thing in Real Time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6CA29F-2840-C85E-7681-66CF35B39D4A}"/>
              </a:ext>
            </a:extLst>
          </p:cNvPr>
          <p:cNvSpPr txBox="1"/>
          <p:nvPr/>
        </p:nvSpPr>
        <p:spPr>
          <a:xfrm>
            <a:off x="260708" y="6522590"/>
            <a:ext cx="6129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http://arxiv.org/abs/2408.11811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B383E9-E737-B205-6CE2-9634F0218D63}"/>
              </a:ext>
            </a:extLst>
          </p:cNvPr>
          <p:cNvSpPr txBox="1"/>
          <p:nvPr/>
        </p:nvSpPr>
        <p:spPr>
          <a:xfrm>
            <a:off x="804333" y="1460039"/>
            <a:ext cx="61298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0" dirty="0" err="1">
                <a:effectLst/>
                <a:latin typeface="PingFang SC"/>
              </a:rPr>
              <a:t>EmbodiedScan</a:t>
            </a:r>
            <a:r>
              <a:rPr lang="zh-CN" altLang="en-US" sz="1600" b="0" i="0" dirty="0">
                <a:effectLst/>
                <a:latin typeface="PingFang SC"/>
              </a:rPr>
              <a:t>：具身智能中的多模态三维感知思考</a:t>
            </a:r>
          </a:p>
        </p:txBody>
      </p:sp>
      <p:pic>
        <p:nvPicPr>
          <p:cNvPr id="3089" name="Picture 17">
            <a:extLst>
              <a:ext uri="{FF2B5EF4-FFF2-40B4-BE49-F238E27FC236}">
                <a16:creationId xmlns:a16="http://schemas.microsoft.com/office/drawing/2014/main" id="{CF25C621-5AC7-EE4B-7E0C-96AE0DD76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64" y="2064582"/>
            <a:ext cx="6985757" cy="321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E98F25F-88E8-EE96-1AB7-09372424BD9F}"/>
              </a:ext>
            </a:extLst>
          </p:cNvPr>
          <p:cNvSpPr txBox="1"/>
          <p:nvPr/>
        </p:nvSpPr>
        <p:spPr>
          <a:xfrm>
            <a:off x="7306733" y="2027237"/>
            <a:ext cx="4182534" cy="2972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600" dirty="0">
                <a:effectLst/>
              </a:rPr>
              <a:t>RGB-D</a:t>
            </a:r>
            <a:r>
              <a:rPr lang="zh-CN" altLang="en-US" sz="1600" dirty="0">
                <a:effectLst/>
              </a:rPr>
              <a:t>序列以及文本作为多模态输入</a:t>
            </a:r>
            <a:endParaRPr lang="en-US" altLang="zh-CN" sz="1600" dirty="0">
              <a:effectLst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>
                <a:effectLst/>
              </a:rPr>
              <a:t>它使用经典编码器为每个模态提取特征</a:t>
            </a:r>
            <a:endParaRPr lang="en-US" altLang="zh-CN" sz="1600" dirty="0">
              <a:effectLst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>
                <a:effectLst/>
              </a:rPr>
              <a:t>针对不同的预测采用密集和同构稀疏融合相应的解码器。</a:t>
            </a:r>
            <a:endParaRPr lang="en-US" altLang="zh-CN" sz="1600" dirty="0">
              <a:effectLst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>
                <a:effectLst/>
              </a:rPr>
              <a:t>与文本特征集成的</a:t>
            </a:r>
            <a:r>
              <a:rPr lang="en-US" altLang="zh-CN" sz="1600" dirty="0">
                <a:effectLst/>
              </a:rPr>
              <a:t>3D</a:t>
            </a:r>
            <a:r>
              <a:rPr lang="zh-CN" altLang="en-US" sz="1600" dirty="0">
                <a:effectLst/>
              </a:rPr>
              <a:t>特征可以进一步用于基于语言的理解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883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端上运行，实时构建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699A668-0C4E-A85C-4A27-6CF8674BE032}"/>
              </a:ext>
            </a:extLst>
          </p:cNvPr>
          <p:cNvSpPr/>
          <p:nvPr/>
        </p:nvSpPr>
        <p:spPr>
          <a:xfrm>
            <a:off x="341198" y="1059929"/>
            <a:ext cx="109364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/>
              <a:t>Mobile3DRecon: Real-time Monocular 3D Reconstruction on a Mobile Phone</a:t>
            </a:r>
          </a:p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6653A-2C57-B1A1-5138-00313E613B66}"/>
              </a:ext>
            </a:extLst>
          </p:cNvPr>
          <p:cNvSpPr txBox="1"/>
          <p:nvPr/>
        </p:nvSpPr>
        <p:spPr>
          <a:xfrm>
            <a:off x="0" y="6211669"/>
            <a:ext cx="7382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Special Issue of IEEE Transactions on Visualization and Computer Graphics for ISMAR 2020</a:t>
            </a:r>
          </a:p>
          <a:p>
            <a:r>
              <a:rPr lang="en-US" altLang="zh-CN" sz="12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ISMAR 2020 Best Paper Award</a:t>
            </a:r>
          </a:p>
          <a:p>
            <a:r>
              <a:rPr lang="en-US" altLang="zh-CN" sz="1200" dirty="0"/>
              <a:t>IEEE Transactions on Visualization and Computer Graphics</a:t>
            </a:r>
            <a:endParaRPr lang="zh-CN" altLang="en-US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015D5AA-D3D9-9FFA-77EC-A40171392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92" y="1536184"/>
            <a:ext cx="519006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一个手机端实时单目三维重建系统 Mobile3DRecon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6B9C45D-386E-5D43-1134-573D00330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98" y="2058769"/>
            <a:ext cx="1086273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该系统结合前端位姿跟踪结果，允许用户使用单目摄像头在线重建场景表面网格</a:t>
            </a:r>
          </a:p>
        </p:txBody>
      </p:sp>
      <p:pic>
        <p:nvPicPr>
          <p:cNvPr id="3077" name="Picture 5" descr="Mobile3DRecon Teaser">
            <a:extLst>
              <a:ext uri="{FF2B5EF4-FFF2-40B4-BE49-F238E27FC236}">
                <a16:creationId xmlns:a16="http://schemas.microsoft.com/office/drawing/2014/main" id="{B68DC1F9-4838-C99A-4B3C-DA4F5B24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40" y="2581354"/>
            <a:ext cx="7015252" cy="252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端上运行，实时构建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699A668-0C4E-A85C-4A27-6CF8674BE032}"/>
              </a:ext>
            </a:extLst>
          </p:cNvPr>
          <p:cNvSpPr/>
          <p:nvPr/>
        </p:nvSpPr>
        <p:spPr>
          <a:xfrm>
            <a:off x="341198" y="1059929"/>
            <a:ext cx="10936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/>
              <a:t>Interaction-Driven Active 3D Reconstruction with Object Interiors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069751-B250-0575-613E-5CC3FD589A4A}"/>
              </a:ext>
            </a:extLst>
          </p:cNvPr>
          <p:cNvSpPr txBox="1"/>
          <p:nvPr/>
        </p:nvSpPr>
        <p:spPr>
          <a:xfrm>
            <a:off x="0" y="6408818"/>
            <a:ext cx="612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SIGGRAPH Asia 2023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/>
              <a:t>ACM Transactions on Graphics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54A3CA8-C5D1-0D51-FBE4-8F7FAD7C6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35" y="1892672"/>
            <a:ext cx="10422467" cy="27371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FBDE67C-9808-A390-6B59-54EC0730BC5D}"/>
              </a:ext>
            </a:extLst>
          </p:cNvPr>
          <p:cNvSpPr txBox="1"/>
          <p:nvPr/>
        </p:nvSpPr>
        <p:spPr>
          <a:xfrm>
            <a:off x="2061633" y="4821389"/>
            <a:ext cx="200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交互驱动的重建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484FC5-0920-5593-67F9-9819896A5FDF}"/>
              </a:ext>
            </a:extLst>
          </p:cNvPr>
          <p:cNvSpPr txBox="1"/>
          <p:nvPr/>
        </p:nvSpPr>
        <p:spPr>
          <a:xfrm>
            <a:off x="5867402" y="49287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交互</a:t>
            </a:r>
            <a:endParaRPr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24B838C-9F69-3EC9-DDD4-81CB6152A225}"/>
              </a:ext>
            </a:extLst>
          </p:cNvPr>
          <p:cNvSpPr txBox="1"/>
          <p:nvPr/>
        </p:nvSpPr>
        <p:spPr>
          <a:xfrm>
            <a:off x="5926667" y="6051002"/>
            <a:ext cx="77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重建</a:t>
            </a:r>
          </a:p>
        </p:txBody>
      </p:sp>
      <p:sp>
        <p:nvSpPr>
          <p:cNvPr id="23" name="箭头: 右弧形 22">
            <a:extLst>
              <a:ext uri="{FF2B5EF4-FFF2-40B4-BE49-F238E27FC236}">
                <a16:creationId xmlns:a16="http://schemas.microsoft.com/office/drawing/2014/main" id="{78A5CA3C-AE4C-0EEA-BB72-275E9D0EB855}"/>
              </a:ext>
            </a:extLst>
          </p:cNvPr>
          <p:cNvSpPr/>
          <p:nvPr/>
        </p:nvSpPr>
        <p:spPr>
          <a:xfrm>
            <a:off x="6697134" y="5060603"/>
            <a:ext cx="914400" cy="1346363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箭头: 右弧形 23">
            <a:extLst>
              <a:ext uri="{FF2B5EF4-FFF2-40B4-BE49-F238E27FC236}">
                <a16:creationId xmlns:a16="http://schemas.microsoft.com/office/drawing/2014/main" id="{382B6EFC-FC85-1B05-7BDB-D31543A5CD7C}"/>
              </a:ext>
            </a:extLst>
          </p:cNvPr>
          <p:cNvSpPr/>
          <p:nvPr/>
        </p:nvSpPr>
        <p:spPr>
          <a:xfrm flipH="1" flipV="1">
            <a:off x="4762500" y="4987638"/>
            <a:ext cx="914400" cy="1346361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思考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699A668-0C4E-A85C-4A27-6CF8674BE032}"/>
              </a:ext>
            </a:extLst>
          </p:cNvPr>
          <p:cNvSpPr/>
          <p:nvPr/>
        </p:nvSpPr>
        <p:spPr>
          <a:xfrm>
            <a:off x="341198" y="1059929"/>
            <a:ext cx="10936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0B05E8-9A95-0395-5537-35ADFC6B0970}"/>
              </a:ext>
            </a:extLst>
          </p:cNvPr>
          <p:cNvSpPr txBox="1"/>
          <p:nvPr/>
        </p:nvSpPr>
        <p:spPr>
          <a:xfrm>
            <a:off x="448094" y="5961098"/>
            <a:ext cx="11344665" cy="78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1. </a:t>
            </a:r>
            <a:r>
              <a:rPr lang="zh-CN" altLang="en-US" sz="1600" dirty="0"/>
              <a:t>数据：第一视角的数据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2. </a:t>
            </a:r>
            <a:r>
              <a:rPr lang="zh-CN" altLang="en-US" sz="1600" dirty="0"/>
              <a:t>针对有实时性、交互性、或者是对动态场景的要求，如果要用</a:t>
            </a:r>
            <a:r>
              <a:rPr lang="en-US" altLang="zh-CN" sz="1600" dirty="0"/>
              <a:t>3dgs</a:t>
            </a:r>
            <a:r>
              <a:rPr lang="zh-CN" altLang="en-US" sz="1600" dirty="0"/>
              <a:t>的话，就在之前说的那些论文基础上进一步探索</a:t>
            </a:r>
            <a:endParaRPr lang="en-US" altLang="zh-CN" sz="16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86114C8-5E41-088C-16FE-E5C470080516}"/>
              </a:ext>
            </a:extLst>
          </p:cNvPr>
          <p:cNvGrpSpPr/>
          <p:nvPr/>
        </p:nvGrpSpPr>
        <p:grpSpPr>
          <a:xfrm>
            <a:off x="348392" y="1559517"/>
            <a:ext cx="10802757" cy="1349854"/>
            <a:chOff x="146589" y="4089660"/>
            <a:chExt cx="10802757" cy="134985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70278A0-BBE5-5BAB-CF75-315E011E90AA}"/>
                </a:ext>
              </a:extLst>
            </p:cNvPr>
            <p:cNvSpPr txBox="1"/>
            <p:nvPr/>
          </p:nvSpPr>
          <p:spPr>
            <a:xfrm>
              <a:off x="146589" y="4089660"/>
              <a:ext cx="20941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b="1" dirty="0">
                  <a:solidFill>
                    <a:srgbClr val="FF0000"/>
                  </a:solidFill>
                </a:rPr>
                <a:t>具身机器人</a:t>
              </a:r>
            </a:p>
          </p:txBody>
        </p:sp>
        <p:pic>
          <p:nvPicPr>
            <p:cNvPr id="11" name="Picture 5" descr="Mobile3DRecon Teaser">
              <a:extLst>
                <a:ext uri="{FF2B5EF4-FFF2-40B4-BE49-F238E27FC236}">
                  <a16:creationId xmlns:a16="http://schemas.microsoft.com/office/drawing/2014/main" id="{FE766BCD-5271-8F5F-AD77-5E39510BA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195" y="4255125"/>
              <a:ext cx="3019008" cy="108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F518814-99A7-761C-BD5F-C6BD08BF2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9399" y="4089660"/>
              <a:ext cx="5139947" cy="1349854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41A25A0-34BE-9A87-A623-BC7FD270C33E}"/>
              </a:ext>
            </a:extLst>
          </p:cNvPr>
          <p:cNvGrpSpPr/>
          <p:nvPr/>
        </p:nvGrpSpPr>
        <p:grpSpPr>
          <a:xfrm>
            <a:off x="341198" y="3219701"/>
            <a:ext cx="8609269" cy="2641919"/>
            <a:chOff x="114190" y="1177847"/>
            <a:chExt cx="8609269" cy="264191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16F9CFD-C19E-F65E-2E36-0969937B1296}"/>
                </a:ext>
              </a:extLst>
            </p:cNvPr>
            <p:cNvSpPr txBox="1"/>
            <p:nvPr/>
          </p:nvSpPr>
          <p:spPr>
            <a:xfrm>
              <a:off x="114190" y="1527045"/>
              <a:ext cx="2668210" cy="1618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b="1" dirty="0"/>
                <a:t>小场景？大场景？</a:t>
              </a:r>
              <a:endParaRPr lang="en-US" altLang="zh-CN" sz="1600" b="1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b="1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b="1" dirty="0"/>
                <a:t>静态？动态？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ABBDEE2-AB1F-0D68-DDE2-F9219FDBF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0334" y="1177847"/>
              <a:ext cx="3813125" cy="1171455"/>
            </a:xfrm>
            <a:prstGeom prst="rect">
              <a:avLst/>
            </a:prstGeom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6504C9F-D951-280F-3C64-CBF9F1DD3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195" y="1281196"/>
              <a:ext cx="2604144" cy="1068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8DC5EF4-E11F-ADAB-2DE1-909120265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0692" y="2559776"/>
              <a:ext cx="3603875" cy="1259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220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4"/>
          <p:cNvSpPr/>
          <p:nvPr/>
        </p:nvSpPr>
        <p:spPr>
          <a:xfrm>
            <a:off x="5316475" y="1599082"/>
            <a:ext cx="6875525" cy="3851061"/>
          </a:xfrm>
          <a:custGeom>
            <a:avLst/>
            <a:gdLst>
              <a:gd name="connsiteX0" fmla="*/ 0 w 6819798"/>
              <a:gd name="connsiteY0" fmla="*/ 0 h 3851061"/>
              <a:gd name="connsiteX1" fmla="*/ 6819798 w 6819798"/>
              <a:gd name="connsiteY1" fmla="*/ 0 h 3851061"/>
              <a:gd name="connsiteX2" fmla="*/ 6819798 w 6819798"/>
              <a:gd name="connsiteY2" fmla="*/ 3851061 h 3851061"/>
              <a:gd name="connsiteX3" fmla="*/ 0 w 6819798"/>
              <a:gd name="connsiteY3" fmla="*/ 3851061 h 3851061"/>
              <a:gd name="connsiteX4" fmla="*/ 0 w 6819798"/>
              <a:gd name="connsiteY4" fmla="*/ 0 h 3851061"/>
              <a:gd name="connsiteX0-1" fmla="*/ 1409700 w 6819798"/>
              <a:gd name="connsiteY0-2" fmla="*/ 0 h 3851061"/>
              <a:gd name="connsiteX1-3" fmla="*/ 6819798 w 6819798"/>
              <a:gd name="connsiteY1-4" fmla="*/ 0 h 3851061"/>
              <a:gd name="connsiteX2-5" fmla="*/ 6819798 w 6819798"/>
              <a:gd name="connsiteY2-6" fmla="*/ 3851061 h 3851061"/>
              <a:gd name="connsiteX3-7" fmla="*/ 0 w 6819798"/>
              <a:gd name="connsiteY3-8" fmla="*/ 3851061 h 3851061"/>
              <a:gd name="connsiteX4-9" fmla="*/ 1409700 w 6819798"/>
              <a:gd name="connsiteY4-10" fmla="*/ 0 h 38510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19798" h="3851061">
                <a:moveTo>
                  <a:pt x="1409700" y="0"/>
                </a:moveTo>
                <a:lnTo>
                  <a:pt x="6819798" y="0"/>
                </a:lnTo>
                <a:lnTo>
                  <a:pt x="6819798" y="3851061"/>
                </a:lnTo>
                <a:lnTo>
                  <a:pt x="0" y="3851061"/>
                </a:lnTo>
                <a:lnTo>
                  <a:pt x="14097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8"/>
          <p:cNvSpPr/>
          <p:nvPr/>
        </p:nvSpPr>
        <p:spPr>
          <a:xfrm>
            <a:off x="0" y="1851039"/>
            <a:ext cx="7360920" cy="3367607"/>
          </a:xfrm>
          <a:custGeom>
            <a:avLst/>
            <a:gdLst>
              <a:gd name="connsiteX0" fmla="*/ 0 w 6984776"/>
              <a:gd name="connsiteY0" fmla="*/ 0 h 3744416"/>
              <a:gd name="connsiteX1" fmla="*/ 6984776 w 6984776"/>
              <a:gd name="connsiteY1" fmla="*/ 0 h 3744416"/>
              <a:gd name="connsiteX2" fmla="*/ 6984776 w 6984776"/>
              <a:gd name="connsiteY2" fmla="*/ 3744416 h 3744416"/>
              <a:gd name="connsiteX3" fmla="*/ 0 w 6984776"/>
              <a:gd name="connsiteY3" fmla="*/ 3744416 h 3744416"/>
              <a:gd name="connsiteX4" fmla="*/ 0 w 6984776"/>
              <a:gd name="connsiteY4" fmla="*/ 0 h 3744416"/>
              <a:gd name="connsiteX0-1" fmla="*/ 0 w 6984776"/>
              <a:gd name="connsiteY0-2" fmla="*/ 0 h 3744416"/>
              <a:gd name="connsiteX1-3" fmla="*/ 6984776 w 6984776"/>
              <a:gd name="connsiteY1-4" fmla="*/ 0 h 3744416"/>
              <a:gd name="connsiteX2-5" fmla="*/ 5607389 w 6984776"/>
              <a:gd name="connsiteY2-6" fmla="*/ 3744416 h 3744416"/>
              <a:gd name="connsiteX3-7" fmla="*/ 0 w 6984776"/>
              <a:gd name="connsiteY3-8" fmla="*/ 3744416 h 3744416"/>
              <a:gd name="connsiteX4-9" fmla="*/ 0 w 6984776"/>
              <a:gd name="connsiteY4-10" fmla="*/ 0 h 3744416"/>
              <a:gd name="connsiteX0-11" fmla="*/ 0 w 6984776"/>
              <a:gd name="connsiteY0-12" fmla="*/ 0 h 3922193"/>
              <a:gd name="connsiteX1-13" fmla="*/ 6984776 w 6984776"/>
              <a:gd name="connsiteY1-14" fmla="*/ 0 h 3922193"/>
              <a:gd name="connsiteX2-15" fmla="*/ 5786695 w 6984776"/>
              <a:gd name="connsiteY2-16" fmla="*/ 3922193 h 3922193"/>
              <a:gd name="connsiteX3-17" fmla="*/ 0 w 6984776"/>
              <a:gd name="connsiteY3-18" fmla="*/ 3744416 h 3922193"/>
              <a:gd name="connsiteX4-19" fmla="*/ 0 w 6984776"/>
              <a:gd name="connsiteY4-20" fmla="*/ 0 h 3922193"/>
              <a:gd name="connsiteX0-21" fmla="*/ 0 w 6984776"/>
              <a:gd name="connsiteY0-22" fmla="*/ 0 h 3922193"/>
              <a:gd name="connsiteX1-23" fmla="*/ 6984776 w 6984776"/>
              <a:gd name="connsiteY1-24" fmla="*/ 0 h 3922193"/>
              <a:gd name="connsiteX2-25" fmla="*/ 5786695 w 6984776"/>
              <a:gd name="connsiteY2-26" fmla="*/ 3922193 h 3922193"/>
              <a:gd name="connsiteX3-27" fmla="*/ 0 w 6984776"/>
              <a:gd name="connsiteY3-28" fmla="*/ 3820606 h 3922193"/>
              <a:gd name="connsiteX4-29" fmla="*/ 0 w 6984776"/>
              <a:gd name="connsiteY4-30" fmla="*/ 0 h 3922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984776" h="3922193">
                <a:moveTo>
                  <a:pt x="0" y="0"/>
                </a:moveTo>
                <a:lnTo>
                  <a:pt x="6984776" y="0"/>
                </a:lnTo>
                <a:lnTo>
                  <a:pt x="5786695" y="3922193"/>
                </a:lnTo>
                <a:lnTo>
                  <a:pt x="0" y="382060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7698669" y="2572345"/>
            <a:ext cx="382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请您指导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TextBox 17"/>
          <p:cNvSpPr txBox="1"/>
          <p:nvPr/>
        </p:nvSpPr>
        <p:spPr>
          <a:xfrm>
            <a:off x="7360920" y="3729514"/>
            <a:ext cx="429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Northwestern Polytechnical University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7107610" y="4702018"/>
            <a:ext cx="1120451" cy="371765"/>
          </a:xfrm>
          <a:prstGeom prst="parallelogram">
            <a:avLst>
              <a:gd name="adj" fmla="val 3734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cs typeface="+mn-ea"/>
                <a:sym typeface="+mn-lt"/>
              </a:rPr>
              <a:t>基础扎实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8180650" y="4702018"/>
            <a:ext cx="1120451" cy="371765"/>
          </a:xfrm>
          <a:prstGeom prst="parallelogram">
            <a:avLst>
              <a:gd name="adj" fmla="val 3734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cs typeface="+mn-ea"/>
                <a:sym typeface="+mn-lt"/>
              </a:rPr>
              <a:t>工作踏实</a:t>
            </a:r>
          </a:p>
        </p:txBody>
      </p:sp>
      <p:sp>
        <p:nvSpPr>
          <p:cNvPr id="12" name="平行四边形 11"/>
          <p:cNvSpPr/>
          <p:nvPr/>
        </p:nvSpPr>
        <p:spPr>
          <a:xfrm>
            <a:off x="9267850" y="4702018"/>
            <a:ext cx="1120451" cy="371765"/>
          </a:xfrm>
          <a:prstGeom prst="parallelogram">
            <a:avLst>
              <a:gd name="adj" fmla="val 3734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cs typeface="+mn-ea"/>
                <a:sym typeface="+mn-lt"/>
              </a:rPr>
              <a:t>作风朴实</a:t>
            </a:r>
          </a:p>
        </p:txBody>
      </p:sp>
      <p:sp>
        <p:nvSpPr>
          <p:cNvPr id="13" name="平行四边形 12"/>
          <p:cNvSpPr/>
          <p:nvPr/>
        </p:nvSpPr>
        <p:spPr>
          <a:xfrm>
            <a:off x="10347970" y="4702018"/>
            <a:ext cx="1120451" cy="371765"/>
          </a:xfrm>
          <a:prstGeom prst="parallelogram">
            <a:avLst>
              <a:gd name="adj" fmla="val 3734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cs typeface="+mn-ea"/>
                <a:sym typeface="+mn-lt"/>
              </a:rPr>
              <a:t>开拓创新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4963" y="1329882"/>
            <a:ext cx="2219080" cy="538397"/>
            <a:chOff x="9846796" y="286695"/>
            <a:chExt cx="2345202" cy="568997"/>
          </a:xfrm>
        </p:grpSpPr>
        <p:sp>
          <p:nvSpPr>
            <p:cNvPr id="15" name="打底色块"/>
            <p:cNvSpPr/>
            <p:nvPr userDrawn="1"/>
          </p:nvSpPr>
          <p:spPr>
            <a:xfrm>
              <a:off x="9846796" y="286695"/>
              <a:ext cx="2345202" cy="568997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6" name="西北工业大学"/>
            <p:cNvPicPr>
              <a:picLocks noChangeAspect="1"/>
            </p:cNvPicPr>
            <p:nvPr userDrawn="1"/>
          </p:nvPicPr>
          <p:blipFill>
            <a:blip r:embed="rId4" cstate="screen"/>
            <a:stretch>
              <a:fillRect/>
            </a:stretch>
          </p:blipFill>
          <p:spPr>
            <a:xfrm>
              <a:off x="10501316" y="376728"/>
              <a:ext cx="1546127" cy="388933"/>
            </a:xfrm>
            <a:prstGeom prst="rect">
              <a:avLst/>
            </a:prstGeom>
          </p:spPr>
        </p:pic>
        <p:pic>
          <p:nvPicPr>
            <p:cNvPr id="17" name="校徽"/>
            <p:cNvPicPr>
              <a:picLocks noChangeAspect="1"/>
            </p:cNvPicPr>
            <p:nvPr userDrawn="1"/>
          </p:nvPicPr>
          <p:blipFill>
            <a:blip r:embed="rId5" cstate="screen"/>
            <a:stretch>
              <a:fillRect/>
            </a:stretch>
          </p:blipFill>
          <p:spPr>
            <a:xfrm>
              <a:off x="9888273" y="326503"/>
              <a:ext cx="490134" cy="48938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85972C29-D1EC-8BF3-12C9-5D83ED35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2" y="2262774"/>
            <a:ext cx="6671371" cy="23324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实时人体构建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41198" y="1098566"/>
            <a:ext cx="11850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Guess The Unseen: Dynamic 3D Scene Reconstruction from Partial 2D Glimpses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7795B1-7DFD-862E-4D12-077A2D19EE69}"/>
              </a:ext>
            </a:extLst>
          </p:cNvPr>
          <p:cNvSpPr txBox="1"/>
          <p:nvPr/>
        </p:nvSpPr>
        <p:spPr>
          <a:xfrm>
            <a:off x="37821" y="6547732"/>
            <a:ext cx="10994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2024 IEEE/CVF Conference on Computer Vision and Pattern Recognition (CVPR)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C25E26-3A48-1D1D-9E63-25A613E88F55}"/>
              </a:ext>
            </a:extLst>
          </p:cNvPr>
          <p:cNvSpPr txBox="1"/>
          <p:nvPr/>
        </p:nvSpPr>
        <p:spPr>
          <a:xfrm>
            <a:off x="772286" y="1475925"/>
            <a:ext cx="749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-apple-system"/>
              </a:rPr>
              <a:t>中文翻译：猜看不见的东西：从部分</a:t>
            </a:r>
            <a:r>
              <a:rPr lang="en-US" altLang="zh-CN" sz="1600" b="0" i="0" dirty="0">
                <a:effectLst/>
                <a:latin typeface="-apple-system"/>
              </a:rPr>
              <a:t>2D</a:t>
            </a:r>
            <a:r>
              <a:rPr lang="zh-CN" altLang="en-US" sz="1600" b="0" i="0" dirty="0">
                <a:effectLst/>
                <a:latin typeface="-apple-system"/>
              </a:rPr>
              <a:t>一瞥重建动态</a:t>
            </a:r>
            <a:r>
              <a:rPr lang="en-US" altLang="zh-CN" sz="1600" b="0" i="0" dirty="0">
                <a:effectLst/>
                <a:latin typeface="-apple-system"/>
              </a:rPr>
              <a:t>3D</a:t>
            </a:r>
            <a:r>
              <a:rPr lang="zh-CN" altLang="en-US" sz="1600" b="0" i="0" dirty="0">
                <a:effectLst/>
                <a:latin typeface="-apple-system"/>
              </a:rPr>
              <a:t>场景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93CFB0-3D31-F920-F894-1D8003892B06}"/>
              </a:ext>
            </a:extLst>
          </p:cNvPr>
          <p:cNvSpPr txBox="1"/>
          <p:nvPr/>
        </p:nvSpPr>
        <p:spPr>
          <a:xfrm>
            <a:off x="6911363" y="1982971"/>
            <a:ext cx="4807602" cy="261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dirty="0"/>
              <a:t>单目视频捕获二维图像</a:t>
            </a:r>
            <a:endParaRPr lang="en-US" altLang="zh-CN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dirty="0"/>
              <a:t>利用</a:t>
            </a:r>
            <a:r>
              <a:rPr lang="en-US" altLang="zh-CN" sz="1400" b="1" dirty="0"/>
              <a:t>3DGS</a:t>
            </a:r>
            <a:r>
              <a:rPr lang="zh-CN" altLang="en-US" sz="1400" dirty="0"/>
              <a:t>重建场景和人体</a:t>
            </a:r>
            <a:endParaRPr lang="en-US" altLang="zh-CN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dirty="0"/>
              <a:t>然后通过</a:t>
            </a:r>
            <a:r>
              <a:rPr lang="en-US" altLang="zh-CN" sz="1400" b="1" dirty="0"/>
              <a:t>SDS</a:t>
            </a:r>
            <a:r>
              <a:rPr lang="zh-CN" altLang="en-US" sz="1400" dirty="0"/>
              <a:t>方法利用预先训练的扩散模型来估计看不到得身体部位</a:t>
            </a:r>
            <a:endParaRPr lang="en-US" altLang="zh-CN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dirty="0"/>
              <a:t>最后呈现的动态三维场景可以渲染到场景的任何视点</a:t>
            </a:r>
            <a:endParaRPr lang="en-US" altLang="zh-CN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dirty="0"/>
              <a:t>每个人体可以转换由</a:t>
            </a:r>
            <a:r>
              <a:rPr lang="en-US" altLang="zh-CN" sz="1400" dirty="0"/>
              <a:t>SMPL</a:t>
            </a:r>
            <a:r>
              <a:rPr lang="zh-CN" altLang="en-US" sz="1400" dirty="0"/>
              <a:t>参数控制的任何身体姿势。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9CE712-D808-54CD-76E5-2C5BAE077D78}"/>
              </a:ext>
            </a:extLst>
          </p:cNvPr>
          <p:cNvSpPr txBox="1"/>
          <p:nvPr/>
        </p:nvSpPr>
        <p:spPr>
          <a:xfrm>
            <a:off x="591700" y="5312727"/>
            <a:ext cx="11349798" cy="89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-apple-system"/>
              </a:rPr>
              <a:t>本方法可以</a:t>
            </a:r>
            <a:r>
              <a:rPr lang="zh-CN" altLang="en-US" sz="1400" b="0" i="0" dirty="0">
                <a:effectLst/>
                <a:latin typeface="-apple-system"/>
              </a:rPr>
              <a:t>在遮挡，图像裁剪，少镜头，和非常稀疏的观察中重建高质量的可动画化的</a:t>
            </a:r>
            <a:r>
              <a:rPr lang="en-US" altLang="zh-CN" sz="1400" b="0" i="0" dirty="0">
                <a:effectLst/>
                <a:latin typeface="-apple-system"/>
              </a:rPr>
              <a:t>3D</a:t>
            </a:r>
            <a:r>
              <a:rPr lang="zh-CN" altLang="en-US" sz="1400" b="0" i="0" dirty="0">
                <a:effectLst/>
                <a:latin typeface="-apple-system"/>
              </a:rPr>
              <a:t>人体。</a:t>
            </a:r>
            <a:endParaRPr lang="en-US" altLang="zh-CN" sz="1400" b="0" i="0" dirty="0">
              <a:effectLst/>
              <a:latin typeface="-apple-system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effectLst/>
                <a:latin typeface="-apple-system"/>
              </a:rPr>
              <a:t>重建后，我们的方法不仅能够在任意时间渲染场景中任何</a:t>
            </a:r>
            <a:r>
              <a:rPr lang="zh-CN" altLang="en-US" sz="1400" b="1" i="0" dirty="0">
                <a:effectLst/>
                <a:latin typeface="-apple-system"/>
              </a:rPr>
              <a:t>新的视角</a:t>
            </a:r>
            <a:r>
              <a:rPr lang="zh-CN" altLang="en-US" sz="1400" b="0" i="0" dirty="0">
                <a:effectLst/>
                <a:latin typeface="-apple-system"/>
              </a:rPr>
              <a:t>，也能</a:t>
            </a:r>
            <a:r>
              <a:rPr lang="zh-CN" altLang="en-US" sz="1400" b="1" i="0" dirty="0">
                <a:effectLst/>
                <a:latin typeface="-apple-system"/>
              </a:rPr>
              <a:t>编辑</a:t>
            </a:r>
            <a:r>
              <a:rPr lang="zh-CN" altLang="en-US" sz="1400" dirty="0">
                <a:latin typeface="-apple-system"/>
              </a:rPr>
              <a:t>在</a:t>
            </a:r>
            <a:r>
              <a:rPr lang="en-US" altLang="zh-CN" sz="1400" b="0" i="0" dirty="0">
                <a:effectLst/>
                <a:latin typeface="-apple-system"/>
              </a:rPr>
              <a:t>3D</a:t>
            </a:r>
            <a:r>
              <a:rPr lang="zh-CN" altLang="en-US" sz="1400" b="0" i="0" dirty="0">
                <a:effectLst/>
                <a:latin typeface="-apple-system"/>
              </a:rPr>
              <a:t>场景中的人，比如可以删除或者编辑这个人的动作。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542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44FB870-361F-13A9-772F-7B94187D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923" y="878080"/>
            <a:ext cx="5839454" cy="24382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EFA094-AA79-CC9E-850E-3C6A59DB8442}"/>
              </a:ext>
            </a:extLst>
          </p:cNvPr>
          <p:cNvSpPr txBox="1"/>
          <p:nvPr/>
        </p:nvSpPr>
        <p:spPr>
          <a:xfrm>
            <a:off x="1056663" y="1181011"/>
            <a:ext cx="18444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SFM</a:t>
            </a:r>
            <a:r>
              <a:rPr lang="zh-CN" altLang="en-US" sz="1400" dirty="0"/>
              <a:t>该算法从获取的目标物系列影像出发，最终获取较高精度的目标物稀疏</a:t>
            </a:r>
            <a:r>
              <a:rPr lang="zh-CN" altLang="en-US" sz="1400" b="1" dirty="0"/>
              <a:t>三维点云。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DE5719-DDC4-E0F4-3301-0471FA7199EC}"/>
              </a:ext>
            </a:extLst>
          </p:cNvPr>
          <p:cNvSpPr txBox="1"/>
          <p:nvPr/>
        </p:nvSpPr>
        <p:spPr>
          <a:xfrm>
            <a:off x="696785" y="2400136"/>
            <a:ext cx="215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SMPL</a:t>
            </a:r>
            <a:r>
              <a:rPr lang="zh-CN" altLang="en-US" sz="1400" dirty="0"/>
              <a:t>三维人体</a:t>
            </a:r>
            <a:r>
              <a:rPr lang="zh-CN" altLang="en-US" sz="1400" b="1" dirty="0"/>
              <a:t>动捕模型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53B9FE-9995-9010-F3D0-CF6FFF62970B}"/>
              </a:ext>
            </a:extLst>
          </p:cNvPr>
          <p:cNvSpPr txBox="1"/>
          <p:nvPr/>
        </p:nvSpPr>
        <p:spPr>
          <a:xfrm>
            <a:off x="7366412" y="2955339"/>
            <a:ext cx="1900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-apple-system"/>
              </a:rPr>
              <a:t>融合不同帧中具有不同姿势的个体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FB1F42-938A-0F7D-2FAE-33F18EC81797}"/>
              </a:ext>
            </a:extLst>
          </p:cNvPr>
          <p:cNvSpPr txBox="1"/>
          <p:nvPr/>
        </p:nvSpPr>
        <p:spPr>
          <a:xfrm>
            <a:off x="289112" y="4150088"/>
            <a:ext cx="995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效果展示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A9B062-B4EC-779D-3872-F6AD02DB14FB}"/>
              </a:ext>
            </a:extLst>
          </p:cNvPr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标题 17">
            <a:extLst>
              <a:ext uri="{FF2B5EF4-FFF2-40B4-BE49-F238E27FC236}">
                <a16:creationId xmlns:a16="http://schemas.microsoft.com/office/drawing/2014/main" id="{4AD60F25-8B0B-69A3-9308-12032E27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实时人体构建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B797D3A-C83F-85D2-7A86-46DCE7666689}"/>
              </a:ext>
            </a:extLst>
          </p:cNvPr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A602350B-D514-C5D7-3831-8F59CB64D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34" y="3478559"/>
            <a:ext cx="4708779" cy="263917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162D5DC-5AFB-E61C-A821-EB5F93EC95F5}"/>
              </a:ext>
            </a:extLst>
          </p:cNvPr>
          <p:cNvSpPr txBox="1"/>
          <p:nvPr/>
        </p:nvSpPr>
        <p:spPr>
          <a:xfrm>
            <a:off x="1933444" y="6043839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单纯对</a:t>
            </a:r>
            <a:r>
              <a:rPr lang="en-US" altLang="zh-CN" sz="1400" dirty="0"/>
              <a:t>3dgs</a:t>
            </a:r>
            <a:r>
              <a:rPr lang="zh-CN" altLang="en-US" sz="1400" dirty="0"/>
              <a:t>进行优化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0566AA-9FDF-959E-EB72-654950A2D4E5}"/>
              </a:ext>
            </a:extLst>
          </p:cNvPr>
          <p:cNvSpPr txBox="1"/>
          <p:nvPr/>
        </p:nvSpPr>
        <p:spPr>
          <a:xfrm>
            <a:off x="4398267" y="615156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利用</a:t>
            </a:r>
            <a:r>
              <a:rPr lang="en-US" altLang="zh-CN" sz="1400" dirty="0"/>
              <a:t>SDS</a:t>
            </a:r>
            <a:r>
              <a:rPr lang="zh-CN" altLang="en-US" sz="1400" dirty="0"/>
              <a:t>进行优化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D5A14FD-AF5D-C9D9-A530-CBBE5E5DD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013" y="3678665"/>
            <a:ext cx="5082222" cy="29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2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动态场景重构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41198" y="1059929"/>
            <a:ext cx="10936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/>
              <a:t>Deformable 3D Gaussians for High-Fidelity Monocular Dynamic Scene Reconstruction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9E8449-978F-90CE-23FB-34403AEFF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46" y="1467523"/>
            <a:ext cx="8398933" cy="26872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03A5E5-89F2-209C-C5E4-1102AF5B5807}"/>
              </a:ext>
            </a:extLst>
          </p:cNvPr>
          <p:cNvSpPr txBox="1"/>
          <p:nvPr/>
        </p:nvSpPr>
        <p:spPr>
          <a:xfrm>
            <a:off x="1761068" y="4234457"/>
            <a:ext cx="9950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输入图像      </a:t>
            </a:r>
            <a:r>
              <a:rPr lang="zh-CN" altLang="en-US" sz="1600" dirty="0">
                <a:sym typeface="Wingdings" panose="05000000000000000000" pitchFamily="2" charset="2"/>
              </a:rPr>
              <a:t>        </a:t>
            </a:r>
            <a:r>
              <a:rPr lang="zh-CN" altLang="en-US" sz="1600" dirty="0"/>
              <a:t>视图合成        </a:t>
            </a:r>
            <a:r>
              <a:rPr lang="zh-CN" altLang="en-US" sz="1600" dirty="0">
                <a:sym typeface="Wingdings" panose="05000000000000000000" pitchFamily="2" charset="2"/>
              </a:rPr>
              <a:t></a:t>
            </a:r>
            <a:r>
              <a:rPr lang="zh-CN" altLang="en-US" sz="1600" dirty="0"/>
              <a:t>          时间合成          </a:t>
            </a:r>
            <a:r>
              <a:rPr lang="zh-CN" altLang="en-US" sz="1600" dirty="0">
                <a:sym typeface="Wingdings" panose="05000000000000000000" pitchFamily="2" charset="2"/>
              </a:rPr>
              <a:t></a:t>
            </a:r>
            <a:r>
              <a:rPr lang="zh-CN" altLang="en-US" sz="1600" dirty="0"/>
              <a:t>       最终效果比</a:t>
            </a:r>
            <a:r>
              <a:rPr lang="en-US" altLang="zh-CN" sz="1600" dirty="0" err="1"/>
              <a:t>HyperNeRF</a:t>
            </a:r>
            <a:r>
              <a:rPr lang="zh-CN" altLang="en-US" sz="1600" dirty="0"/>
              <a:t>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393D5D-137D-4B41-E788-438E83CEDD92}"/>
              </a:ext>
            </a:extLst>
          </p:cNvPr>
          <p:cNvSpPr txBox="1"/>
          <p:nvPr/>
        </p:nvSpPr>
        <p:spPr>
          <a:xfrm>
            <a:off x="532200" y="4652661"/>
            <a:ext cx="9670133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贡献：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在</a:t>
            </a:r>
            <a:r>
              <a:rPr lang="en-US" altLang="zh-CN" sz="1600" dirty="0"/>
              <a:t>3DGS</a:t>
            </a:r>
            <a:r>
              <a:rPr lang="zh-CN" altLang="en-US" sz="1600" dirty="0"/>
              <a:t>基础上改进，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0" i="0" dirty="0">
                <a:effectLst/>
                <a:latin typeface="-apple-system"/>
              </a:rPr>
              <a:t>用于单目动态场景建模，</a:t>
            </a:r>
            <a:endParaRPr lang="en-US" altLang="zh-CN" sz="1600" b="0" i="0" dirty="0">
              <a:effectLst/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0" i="0" dirty="0">
                <a:effectLst/>
                <a:latin typeface="-apple-system"/>
              </a:rPr>
              <a:t>能够实现</a:t>
            </a:r>
            <a:r>
              <a:rPr lang="zh-CN" altLang="en-US" sz="1600" b="1" i="0" dirty="0">
                <a:effectLst/>
                <a:latin typeface="-apple-system"/>
              </a:rPr>
              <a:t>实时</a:t>
            </a:r>
            <a:r>
              <a:rPr lang="zh-CN" altLang="en-US" sz="1600" b="0" i="0" dirty="0">
                <a:effectLst/>
                <a:latin typeface="-apple-system"/>
              </a:rPr>
              <a:t>绘制和高保真场景重建。</a:t>
            </a:r>
            <a:endParaRPr lang="en-US" altLang="zh-CN" sz="1600" b="0" i="0" dirty="0">
              <a:effectLst/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0" i="0" dirty="0">
                <a:effectLst/>
                <a:latin typeface="-apple-system"/>
              </a:rPr>
              <a:t>用一种新的退火平滑训练机制，在不增加计算复杂度的情况下，确保时间平滑性，同时保留动态细节。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30F501-8521-6647-9C6C-732F076CB318}"/>
              </a:ext>
            </a:extLst>
          </p:cNvPr>
          <p:cNvSpPr txBox="1"/>
          <p:nvPr/>
        </p:nvSpPr>
        <p:spPr>
          <a:xfrm>
            <a:off x="4649400" y="1503582"/>
            <a:ext cx="36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用</a:t>
            </a:r>
            <a:r>
              <a:rPr lang="en-US" altLang="zh-CN" dirty="0">
                <a:solidFill>
                  <a:srgbClr val="FF0000"/>
                </a:solidFill>
              </a:rPr>
              <a:t>3DGS</a:t>
            </a:r>
            <a:r>
              <a:rPr lang="zh-CN" altLang="en-US" dirty="0">
                <a:solidFill>
                  <a:srgbClr val="FF0000"/>
                </a:solidFill>
              </a:rPr>
              <a:t>做动态场景渲染</a:t>
            </a:r>
          </a:p>
        </p:txBody>
      </p:sp>
    </p:spTree>
    <p:extLst>
      <p:ext uri="{BB962C8B-B14F-4D97-AF65-F5344CB8AC3E}">
        <p14:creationId xmlns:p14="http://schemas.microsoft.com/office/powerpoint/2010/main" val="390439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动态场景重构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41198" y="1059929"/>
            <a:ext cx="10936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/>
              <a:t>Deformable 3D Gaussians for High-Fidelity Monocular Dynamic Scene Reconstruction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860A69-8B52-180A-C561-98BB395D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616" y="1787574"/>
            <a:ext cx="8694768" cy="26861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1F7F858-749F-F769-E1A6-CECFB2E4CAB4}"/>
              </a:ext>
            </a:extLst>
          </p:cNvPr>
          <p:cNvSpPr txBox="1"/>
          <p:nvPr/>
        </p:nvSpPr>
        <p:spPr>
          <a:xfrm>
            <a:off x="627799" y="4733524"/>
            <a:ext cx="10936401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-apple-system"/>
              </a:rPr>
              <a:t>SFM</a:t>
            </a:r>
            <a:r>
              <a:rPr lang="zh-CN" altLang="en-US" sz="1600" b="0" i="0" dirty="0">
                <a:effectLst/>
                <a:latin typeface="-apple-system"/>
              </a:rPr>
              <a:t>点云用</a:t>
            </a:r>
            <a:r>
              <a:rPr lang="zh-CN" altLang="en-US" sz="1600" dirty="0">
                <a:latin typeface="-apple-system"/>
              </a:rPr>
              <a:t>作</a:t>
            </a:r>
            <a:r>
              <a:rPr lang="en-US" altLang="zh-CN" sz="1600" b="0" i="0" dirty="0">
                <a:effectLst/>
                <a:latin typeface="-apple-system"/>
              </a:rPr>
              <a:t>3D</a:t>
            </a:r>
            <a:r>
              <a:rPr lang="zh-CN" altLang="en-US" sz="1600" b="0" i="0" dirty="0">
                <a:effectLst/>
                <a:latin typeface="-apple-system"/>
              </a:rPr>
              <a:t>高斯的初始状态。</a:t>
            </a:r>
            <a:endParaRPr lang="en-US" altLang="zh-CN" sz="1600" b="0" i="0" dirty="0">
              <a:effectLst/>
              <a:latin typeface="-apple-system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-apple-system"/>
              </a:rPr>
              <a:t>3D</a:t>
            </a:r>
            <a:r>
              <a:rPr lang="zh-CN" altLang="en-US" sz="1600" b="0" i="0" dirty="0">
                <a:effectLst/>
                <a:latin typeface="-apple-system"/>
              </a:rPr>
              <a:t>高斯函数的位置作为</a:t>
            </a:r>
            <a:r>
              <a:rPr lang="en-US" altLang="zh-CN" sz="1600" b="0" i="0" dirty="0">
                <a:effectLst/>
                <a:latin typeface="-apple-system"/>
              </a:rPr>
              <a:t>MLP</a:t>
            </a:r>
            <a:r>
              <a:rPr lang="zh-CN" altLang="en-US" sz="1600" b="0" i="0" dirty="0">
                <a:effectLst/>
                <a:latin typeface="-apple-system"/>
              </a:rPr>
              <a:t>网络的输入，以获得空间中动态</a:t>
            </a:r>
            <a:r>
              <a:rPr lang="en-US" altLang="zh-CN" sz="1600" b="0" i="0" dirty="0">
                <a:effectLst/>
                <a:latin typeface="-apple-system"/>
              </a:rPr>
              <a:t>3D</a:t>
            </a:r>
            <a:r>
              <a:rPr lang="zh-CN" altLang="en-US" sz="1600" b="0" i="0" dirty="0">
                <a:effectLst/>
                <a:latin typeface="-apple-system"/>
              </a:rPr>
              <a:t>高斯函数的偏移量（</a:t>
            </a:r>
            <a:r>
              <a:rPr lang="en-US" altLang="zh-CN" sz="1600" b="0" i="0" dirty="0" err="1">
                <a:effectLst/>
                <a:latin typeface="-apple-system"/>
              </a:rPr>
              <a:t>δx</a:t>
            </a:r>
            <a:r>
              <a:rPr lang="zh-CN" altLang="en-US" sz="1600" b="0" i="0" dirty="0">
                <a:effectLst/>
                <a:latin typeface="-apple-system"/>
              </a:rPr>
              <a:t>，</a:t>
            </a:r>
            <a:r>
              <a:rPr lang="en-US" altLang="zh-CN" sz="1600" b="0" i="0" dirty="0" err="1">
                <a:effectLst/>
                <a:latin typeface="-apple-system"/>
              </a:rPr>
              <a:t>δr</a:t>
            </a:r>
            <a:r>
              <a:rPr lang="zh-CN" altLang="en-US" sz="1600" b="0" i="0" dirty="0">
                <a:effectLst/>
                <a:latin typeface="-apple-system"/>
              </a:rPr>
              <a:t>，</a:t>
            </a:r>
            <a:r>
              <a:rPr lang="en-US" altLang="zh-CN" sz="1600" b="0" i="0" dirty="0" err="1">
                <a:effectLst/>
                <a:latin typeface="-apple-system"/>
              </a:rPr>
              <a:t>δs</a:t>
            </a:r>
            <a:r>
              <a:rPr lang="zh-CN" altLang="en-US" sz="1600" b="0" i="0" dirty="0">
                <a:effectLst/>
                <a:latin typeface="-apple-system"/>
              </a:rPr>
              <a:t>）</a:t>
            </a:r>
            <a:endParaRPr lang="en-US" altLang="zh-CN" sz="1600" b="0" i="0" dirty="0">
              <a:effectLst/>
              <a:latin typeface="-apple-system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effectLst/>
                <a:latin typeface="-apple-system"/>
              </a:rPr>
              <a:t>我们使用快速差分高斯光栅化流水线来执行变形场和</a:t>
            </a:r>
            <a:r>
              <a:rPr lang="en-US" altLang="zh-CN" sz="1600" b="0" i="0" dirty="0">
                <a:effectLst/>
                <a:latin typeface="-apple-system"/>
              </a:rPr>
              <a:t>3D</a:t>
            </a:r>
            <a:r>
              <a:rPr lang="zh-CN" altLang="en-US" sz="1600" b="0" i="0" dirty="0">
                <a:effectLst/>
                <a:latin typeface="-apple-system"/>
              </a:rPr>
              <a:t>高斯的联合优化，以及自适应地控制高斯集合的密度。</a:t>
            </a:r>
            <a:endParaRPr lang="zh-CN" alt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7606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8C5ED7AD-2E8D-7149-B3FC-D48E8EE4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6" y="1699764"/>
            <a:ext cx="10713802" cy="32914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室外建筑构建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41198" y="1059929"/>
            <a:ext cx="10307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VastGaussian: Vast 3D Gaussians for Large Scene Reconstruction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FCF904-FD72-40AA-C93F-90558AC62B9D}"/>
              </a:ext>
            </a:extLst>
          </p:cNvPr>
          <p:cNvSpPr txBox="1"/>
          <p:nvPr/>
        </p:nvSpPr>
        <p:spPr>
          <a:xfrm>
            <a:off x="0" y="6535818"/>
            <a:ext cx="6129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2024 IEEE/CVF Conference on Computer Vision and Pattern Recognition (CVPR)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15250E-7AD2-DDD9-DF43-DD37599F21A6}"/>
              </a:ext>
            </a:extLst>
          </p:cNvPr>
          <p:cNvSpPr txBox="1"/>
          <p:nvPr/>
        </p:nvSpPr>
        <p:spPr>
          <a:xfrm>
            <a:off x="852208" y="1460039"/>
            <a:ext cx="6128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 err="1">
                <a:effectLst/>
                <a:latin typeface="-apple-system"/>
              </a:rPr>
              <a:t>VastGaussian</a:t>
            </a:r>
            <a:r>
              <a:rPr lang="zh-CN" altLang="en-US" sz="1600" b="0" i="0" dirty="0">
                <a:effectLst/>
                <a:latin typeface="-apple-system"/>
              </a:rPr>
              <a:t>：用于大场景重建的</a:t>
            </a:r>
            <a:r>
              <a:rPr lang="en-US" altLang="zh-CN" sz="1600" b="0" i="0" dirty="0">
                <a:effectLst/>
                <a:latin typeface="-apple-system"/>
              </a:rPr>
              <a:t>Vast 3D</a:t>
            </a:r>
            <a:r>
              <a:rPr lang="zh-CN" altLang="en-US" sz="1600" b="0" i="0" dirty="0">
                <a:effectLst/>
                <a:latin typeface="-apple-system"/>
              </a:rPr>
              <a:t>高斯模型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6D68B45-F7E7-66DE-C369-95A5F5E28A6E}"/>
              </a:ext>
            </a:extLst>
          </p:cNvPr>
          <p:cNvSpPr txBox="1"/>
          <p:nvPr/>
        </p:nvSpPr>
        <p:spPr>
          <a:xfrm>
            <a:off x="2454531" y="5158236"/>
            <a:ext cx="7282938" cy="100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-apple-system"/>
              </a:rPr>
              <a:t>我们提出了一个</a:t>
            </a:r>
            <a:r>
              <a:rPr lang="zh-CN" altLang="en-US" sz="1600" b="1" i="0" dirty="0">
                <a:effectLst/>
                <a:latin typeface="-apple-system"/>
              </a:rPr>
              <a:t>渐进的分割策略</a:t>
            </a:r>
            <a:r>
              <a:rPr lang="zh-CN" altLang="en-US" sz="1600" b="0" i="0" dirty="0">
                <a:effectLst/>
                <a:latin typeface="-apple-system"/>
              </a:rPr>
              <a:t>，将一个大的场景划分为多个单元格，</a:t>
            </a:r>
            <a:endParaRPr lang="en-US" altLang="zh-CN" sz="1600" b="0" i="0" dirty="0">
              <a:effectLst/>
              <a:latin typeface="-apple-system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effectLst/>
                <a:latin typeface="-apple-system"/>
              </a:rPr>
              <a:t>并行优化后</a:t>
            </a:r>
            <a:r>
              <a:rPr lang="zh-CN" altLang="en-US" sz="1600" b="0" i="0" dirty="0">
                <a:effectLst/>
                <a:latin typeface="-apple-system"/>
              </a:rPr>
              <a:t>，这些单元格</a:t>
            </a:r>
            <a:r>
              <a:rPr lang="zh-CN" altLang="en-US" sz="1600" b="1" i="0" dirty="0">
                <a:effectLst/>
                <a:latin typeface="-apple-system"/>
              </a:rPr>
              <a:t>合并</a:t>
            </a:r>
            <a:r>
              <a:rPr lang="zh-CN" altLang="en-US" sz="1600" b="0" i="0" dirty="0">
                <a:effectLst/>
                <a:latin typeface="-apple-system"/>
              </a:rPr>
              <a:t>为一个完整的场景。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6585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室外建筑构建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41198" y="1059929"/>
            <a:ext cx="10307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VastGaussian: Vast 3D Gaussians for Large Scene Reconstruction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FCF904-FD72-40AA-C93F-90558AC62B9D}"/>
              </a:ext>
            </a:extLst>
          </p:cNvPr>
          <p:cNvSpPr txBox="1"/>
          <p:nvPr/>
        </p:nvSpPr>
        <p:spPr>
          <a:xfrm>
            <a:off x="0" y="6535818"/>
            <a:ext cx="6129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2024 IEEE/CVF Conference on Computer Vision and Pattern Recognition (CVPR)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15250E-7AD2-DDD9-DF43-DD37599F21A6}"/>
              </a:ext>
            </a:extLst>
          </p:cNvPr>
          <p:cNvSpPr txBox="1"/>
          <p:nvPr/>
        </p:nvSpPr>
        <p:spPr>
          <a:xfrm>
            <a:off x="852208" y="1460039"/>
            <a:ext cx="6128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 err="1">
                <a:effectLst/>
                <a:latin typeface="-apple-system"/>
              </a:rPr>
              <a:t>VastGaussian</a:t>
            </a:r>
            <a:r>
              <a:rPr lang="zh-CN" altLang="en-US" sz="1600" b="0" i="0" dirty="0">
                <a:effectLst/>
                <a:latin typeface="-apple-system"/>
              </a:rPr>
              <a:t>：用于大场景重建的</a:t>
            </a:r>
            <a:r>
              <a:rPr lang="en-US" altLang="zh-CN" sz="1600" b="0" i="0" dirty="0">
                <a:effectLst/>
                <a:latin typeface="-apple-system"/>
              </a:rPr>
              <a:t>Vast 3D</a:t>
            </a:r>
            <a:r>
              <a:rPr lang="zh-CN" altLang="en-US" sz="1600" b="0" i="0" dirty="0">
                <a:effectLst/>
                <a:latin typeface="-apple-system"/>
              </a:rPr>
              <a:t>高斯模型</a:t>
            </a:r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98B2E5-0073-DBF6-249F-80216BE06670}"/>
              </a:ext>
            </a:extLst>
          </p:cNvPr>
          <p:cNvSpPr txBox="1"/>
          <p:nvPr/>
        </p:nvSpPr>
        <p:spPr>
          <a:xfrm>
            <a:off x="521973" y="1877532"/>
            <a:ext cx="7412289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-apple-system"/>
              </a:rPr>
              <a:t>渐进的</a:t>
            </a:r>
            <a:r>
              <a:rPr lang="zh-CN" altLang="en-US" sz="1400" b="1" dirty="0">
                <a:latin typeface="-apple-system"/>
              </a:rPr>
              <a:t>数据划分策略</a:t>
            </a:r>
            <a:r>
              <a:rPr lang="zh-CN" altLang="en-US" sz="1400" dirty="0">
                <a:latin typeface="-apple-system"/>
              </a:rPr>
              <a:t>，将训练视图和点云分配到不同的单元，实现并行优化和无缝合并。</a:t>
            </a:r>
            <a:endParaRPr lang="en-US" altLang="zh-CN" sz="1400" dirty="0">
              <a:latin typeface="-apple-syste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A55D50-ADE1-E682-741A-88B15A28A0A7}"/>
              </a:ext>
            </a:extLst>
          </p:cNvPr>
          <p:cNvSpPr txBox="1"/>
          <p:nvPr/>
        </p:nvSpPr>
        <p:spPr>
          <a:xfrm>
            <a:off x="7934262" y="1831734"/>
            <a:ext cx="4171202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-apple-system"/>
              </a:rPr>
              <a:t>原本</a:t>
            </a:r>
            <a:r>
              <a:rPr lang="en-US" altLang="zh-CN" sz="1600" b="1" dirty="0">
                <a:latin typeface="-apple-system"/>
              </a:rPr>
              <a:t>3DGS</a:t>
            </a:r>
            <a:r>
              <a:rPr lang="zh-CN" altLang="en-US" sz="1600" b="1" dirty="0">
                <a:latin typeface="-apple-system"/>
              </a:rPr>
              <a:t>：</a:t>
            </a:r>
            <a:endParaRPr lang="en-US" altLang="zh-CN" sz="1600" b="1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-apple-system"/>
              </a:rPr>
              <a:t>小场景</a:t>
            </a:r>
            <a:endParaRPr lang="en-US" altLang="zh-CN" sz="1600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-apple-system"/>
              </a:rPr>
              <a:t>需要大量的</a:t>
            </a:r>
            <a:r>
              <a:rPr lang="en-US" altLang="zh-CN" sz="1600" dirty="0">
                <a:latin typeface="-apple-system"/>
              </a:rPr>
              <a:t>GPU</a:t>
            </a:r>
            <a:r>
              <a:rPr lang="zh-CN" altLang="en-US" sz="1600" dirty="0">
                <a:latin typeface="-apple-system"/>
              </a:rPr>
              <a:t>训练</a:t>
            </a:r>
            <a:endParaRPr lang="en-US" altLang="zh-CN" sz="1600" dirty="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-apple-system"/>
              </a:rPr>
              <a:t>现在：</a:t>
            </a:r>
            <a:endParaRPr lang="en-US" altLang="zh-CN" sz="1600" b="1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-apple-system"/>
              </a:rPr>
              <a:t>利用数据划分策略，可以应用在</a:t>
            </a:r>
            <a:r>
              <a:rPr lang="zh-CN" altLang="en-US" sz="1600" b="1" dirty="0">
                <a:solidFill>
                  <a:srgbClr val="FF0000"/>
                </a:solidFill>
                <a:latin typeface="-apple-system"/>
              </a:rPr>
              <a:t>大场景</a:t>
            </a:r>
            <a:r>
              <a:rPr lang="zh-CN" altLang="en-US" sz="1600" dirty="0">
                <a:latin typeface="-apple-system"/>
              </a:rPr>
              <a:t>上。</a:t>
            </a:r>
            <a:endParaRPr lang="en-US" altLang="zh-CN" sz="1600" dirty="0">
              <a:latin typeface="-apple-system"/>
            </a:endParaRP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75730C-580C-3DA4-66C4-F2C5C3B67664}"/>
              </a:ext>
            </a:extLst>
          </p:cNvPr>
          <p:cNvSpPr txBox="1"/>
          <p:nvPr/>
        </p:nvSpPr>
        <p:spPr>
          <a:xfrm>
            <a:off x="7944598" y="3981186"/>
            <a:ext cx="3794634" cy="189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-apple-system"/>
              </a:rPr>
              <a:t>思考：</a:t>
            </a:r>
            <a:r>
              <a:rPr lang="zh-CN" altLang="en-US" sz="1600" dirty="0">
                <a:latin typeface="-apple-system"/>
              </a:rPr>
              <a:t>我们要做具身的三维感知重建：</a:t>
            </a:r>
            <a:endParaRPr lang="en-US" altLang="zh-CN" sz="1600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-apple-system"/>
              </a:rPr>
              <a:t>端上运行，没有大量</a:t>
            </a:r>
            <a:r>
              <a:rPr lang="en-US" altLang="zh-CN" sz="1600" dirty="0">
                <a:latin typeface="-apple-system"/>
              </a:rPr>
              <a:t>GPU</a:t>
            </a:r>
            <a:r>
              <a:rPr lang="zh-CN" altLang="en-US" sz="1600" dirty="0">
                <a:latin typeface="-apple-system"/>
              </a:rPr>
              <a:t>，需要实时，</a:t>
            </a:r>
            <a:endParaRPr lang="en-US" altLang="zh-CN" sz="1600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-apple-system"/>
              </a:rPr>
              <a:t>云端计算费时费钱。</a:t>
            </a:r>
            <a:endParaRPr lang="en-US" altLang="zh-CN" sz="1600" dirty="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-apple-system"/>
              </a:rPr>
              <a:t>利用该方法能否提升</a:t>
            </a:r>
            <a:r>
              <a:rPr lang="en-US" altLang="zh-CN" sz="1600" dirty="0">
                <a:latin typeface="-apple-system"/>
              </a:rPr>
              <a:t>3DGS</a:t>
            </a:r>
            <a:r>
              <a:rPr lang="zh-CN" altLang="en-US" sz="1600" dirty="0">
                <a:latin typeface="-apple-system"/>
              </a:rPr>
              <a:t>在端上运行的概率。</a:t>
            </a:r>
            <a:endParaRPr lang="en-US" altLang="zh-CN" sz="1600" dirty="0">
              <a:latin typeface="-apple-system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05E0E03-12E6-4384-14CA-B4B50D5D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4" y="2337537"/>
            <a:ext cx="7562200" cy="32872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A0E081A-43E0-E2FA-A17F-809C44FF5302}"/>
              </a:ext>
            </a:extLst>
          </p:cNvPr>
          <p:cNvSpPr txBox="1"/>
          <p:nvPr/>
        </p:nvSpPr>
        <p:spPr>
          <a:xfrm>
            <a:off x="6214534" y="5850583"/>
            <a:ext cx="5706534" cy="79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-apple-system"/>
              </a:rPr>
              <a:t>局限性：</a:t>
            </a:r>
            <a:endParaRPr lang="en-US" altLang="zh-CN" sz="1600" b="1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-apple-system"/>
              </a:rPr>
              <a:t>还是只能在静态场景下做，也就是要渲染的场景是静态的</a:t>
            </a:r>
          </a:p>
        </p:txBody>
      </p:sp>
    </p:spTree>
    <p:extLst>
      <p:ext uri="{BB962C8B-B14F-4D97-AF65-F5344CB8AC3E}">
        <p14:creationId xmlns:p14="http://schemas.microsoft.com/office/powerpoint/2010/main" val="2369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C85339C-48D2-A763-D3D1-85A32D293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5" y="2381014"/>
            <a:ext cx="6096000" cy="19409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端上运行，实时构建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699A668-0C4E-A85C-4A27-6CF8674BE032}"/>
              </a:ext>
            </a:extLst>
          </p:cNvPr>
          <p:cNvSpPr/>
          <p:nvPr/>
        </p:nvSpPr>
        <p:spPr>
          <a:xfrm>
            <a:off x="341198" y="1059929"/>
            <a:ext cx="10936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/>
              <a:t>Memory-based Adapters for Online 3D Scene Perception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6653A-2C57-B1A1-5138-00313E613B66}"/>
              </a:ext>
            </a:extLst>
          </p:cNvPr>
          <p:cNvSpPr txBox="1"/>
          <p:nvPr/>
        </p:nvSpPr>
        <p:spPr>
          <a:xfrm>
            <a:off x="0" y="6581001"/>
            <a:ext cx="6129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2024 IEEE/CVF Conference on Computer Vision and Pattern Recognition (CVPR)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9DC803-2965-C69D-8430-952C4FA9EFA1}"/>
              </a:ext>
            </a:extLst>
          </p:cNvPr>
          <p:cNvSpPr txBox="1"/>
          <p:nvPr/>
        </p:nvSpPr>
        <p:spPr>
          <a:xfrm>
            <a:off x="214198" y="4403407"/>
            <a:ext cx="730763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通过在线感知方法直接将</a:t>
            </a:r>
            <a:r>
              <a:rPr lang="en-US" altLang="zh-CN" sz="1600" dirty="0"/>
              <a:t>RGB-D</a:t>
            </a:r>
            <a:r>
              <a:rPr lang="zh-CN" altLang="en-US" sz="1600" b="1" dirty="0"/>
              <a:t>流视频</a:t>
            </a:r>
            <a:r>
              <a:rPr lang="zh-CN" altLang="en-US" sz="1600" dirty="0"/>
              <a:t>作为输入，在</a:t>
            </a:r>
            <a:r>
              <a:rPr lang="zh-CN" altLang="en-US" sz="1600" b="1" dirty="0"/>
              <a:t>数据采集</a:t>
            </a:r>
            <a:r>
              <a:rPr lang="zh-CN" altLang="en-US" sz="1600" dirty="0"/>
              <a:t>的</a:t>
            </a:r>
            <a:r>
              <a:rPr lang="zh-CN" altLang="en-US" sz="1600" b="1" dirty="0">
                <a:solidFill>
                  <a:srgbClr val="FF0000"/>
                </a:solidFill>
              </a:rPr>
              <a:t>同时</a:t>
            </a:r>
            <a:r>
              <a:rPr lang="zh-CN" altLang="en-US" sz="1600" dirty="0"/>
              <a:t>完成</a:t>
            </a:r>
            <a:r>
              <a:rPr lang="zh-CN" altLang="en-US" sz="1600" b="1" dirty="0"/>
              <a:t>场景感知</a:t>
            </a:r>
            <a:r>
              <a:rPr lang="zh-CN" altLang="en-US" sz="1600" dirty="0"/>
              <a:t>，可以直接</a:t>
            </a:r>
            <a:r>
              <a:rPr lang="zh-CN" altLang="en-US" sz="1600" b="1" dirty="0"/>
              <a:t>应用到巡航等机器人</a:t>
            </a:r>
            <a:r>
              <a:rPr lang="zh-CN" altLang="en-US" sz="1600" dirty="0"/>
              <a:t>任务中。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比如</a:t>
            </a:r>
            <a:r>
              <a:rPr lang="zh-CN" altLang="en-US" sz="1600" dirty="0"/>
              <a:t>在进行三维语义分割的实例中，模型在每个时刻都可以输出对</a:t>
            </a:r>
            <a:r>
              <a:rPr lang="zh-CN" altLang="en-US" sz="1600" b="1" dirty="0"/>
              <a:t>至今观测</a:t>
            </a:r>
            <a:r>
              <a:rPr lang="zh-CN" altLang="en-US" sz="1600" dirty="0"/>
              <a:t>到的三维场景的预测，相反离线模型只需要在最后获取完整场景后输出整体的预测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D46EAD-7876-83D5-3DED-FB74D86C9165}"/>
              </a:ext>
            </a:extLst>
          </p:cNvPr>
          <p:cNvSpPr txBox="1"/>
          <p:nvPr/>
        </p:nvSpPr>
        <p:spPr>
          <a:xfrm>
            <a:off x="225054" y="1578563"/>
            <a:ext cx="870031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本文主要是提出了一个方法，用来将三维场景感知的</a:t>
            </a:r>
            <a:r>
              <a:rPr lang="zh-CN" altLang="en-US" sz="1600" b="1" dirty="0"/>
              <a:t>离线模型</a:t>
            </a:r>
            <a:r>
              <a:rPr lang="zh-CN" altLang="en-US" sz="1600" dirty="0"/>
              <a:t>改为</a:t>
            </a:r>
            <a:r>
              <a:rPr lang="zh-CN" altLang="en-US" sz="1600" b="1" dirty="0"/>
              <a:t>在线模型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以用于</a:t>
            </a:r>
            <a:r>
              <a:rPr lang="zh-CN" altLang="en-US" sz="1600" b="1" dirty="0"/>
              <a:t>三维语义分割、目标检测、实例分割任务</a:t>
            </a:r>
          </a:p>
        </p:txBody>
      </p:sp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2E9BC38A-E6D7-56B9-CB07-6C12FFB0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989" y="3740800"/>
            <a:ext cx="4122704" cy="278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88EFCB-4DAB-4F3A-DF26-629347005EC0}"/>
              </a:ext>
            </a:extLst>
          </p:cNvPr>
          <p:cNvSpPr txBox="1"/>
          <p:nvPr/>
        </p:nvSpPr>
        <p:spPr>
          <a:xfrm>
            <a:off x="8597298" y="1736681"/>
            <a:ext cx="2910144" cy="14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在线</a:t>
            </a:r>
            <a:endParaRPr lang="en-US" altLang="zh-CN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同时完成数据采集和感知</a:t>
            </a:r>
            <a:endParaRPr lang="en-US" altLang="zh-CN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可直接应用于机器人</a:t>
            </a:r>
          </a:p>
        </p:txBody>
      </p:sp>
    </p:spTree>
    <p:extLst>
      <p:ext uri="{BB962C8B-B14F-4D97-AF65-F5344CB8AC3E}">
        <p14:creationId xmlns:p14="http://schemas.microsoft.com/office/powerpoint/2010/main" val="30067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端上运行，实时构建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699A668-0C4E-A85C-4A27-6CF8674BE032}"/>
              </a:ext>
            </a:extLst>
          </p:cNvPr>
          <p:cNvSpPr/>
          <p:nvPr/>
        </p:nvSpPr>
        <p:spPr>
          <a:xfrm>
            <a:off x="341198" y="1059929"/>
            <a:ext cx="10936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/>
              <a:t>Memory-based Adapters for Online 3D Scene Perception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6653A-2C57-B1A1-5138-00313E613B66}"/>
              </a:ext>
            </a:extLst>
          </p:cNvPr>
          <p:cNvSpPr txBox="1"/>
          <p:nvPr/>
        </p:nvSpPr>
        <p:spPr>
          <a:xfrm>
            <a:off x="0" y="6581001"/>
            <a:ext cx="6129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2024 IEEE/CVF Conference on Computer Vision and Pattern Recognition (CVPR)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F20A06-2D95-2C2E-8BFE-046D48B82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75" y="1460039"/>
            <a:ext cx="6654800" cy="257867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735493D-5F15-703C-B9FC-16561A248321}"/>
              </a:ext>
            </a:extLst>
          </p:cNvPr>
          <p:cNvSpPr txBox="1"/>
          <p:nvPr/>
        </p:nvSpPr>
        <p:spPr>
          <a:xfrm>
            <a:off x="543125" y="4863182"/>
            <a:ext cx="5874608" cy="1525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/>
              <a:t>Image Backbone</a:t>
            </a:r>
            <a:r>
              <a:rPr lang="zh-CN" altLang="en-US" sz="1600" dirty="0"/>
              <a:t>（ 𝑀𝐼 ）先提取图像特征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融合到点云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再通过</a:t>
            </a:r>
            <a:r>
              <a:rPr lang="en-US" altLang="zh-CN" sz="1600" dirty="0" err="1"/>
              <a:t>Pointcloud</a:t>
            </a:r>
            <a:r>
              <a:rPr lang="en-US" altLang="zh-CN" sz="1600" dirty="0"/>
              <a:t> Backbone</a:t>
            </a:r>
            <a:r>
              <a:rPr lang="zh-CN" altLang="en-US" sz="1600" dirty="0"/>
              <a:t>（ 𝑀</a:t>
            </a:r>
            <a:r>
              <a:rPr lang="en-US" altLang="zh-CN" sz="1600" dirty="0"/>
              <a:t>p </a:t>
            </a:r>
            <a:r>
              <a:rPr lang="zh-CN" altLang="en-US" sz="1600" dirty="0"/>
              <a:t>）提取三维特征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最后通过</a:t>
            </a:r>
            <a:r>
              <a:rPr lang="en-US" altLang="zh-CN" sz="1600" dirty="0"/>
              <a:t>Task Head</a:t>
            </a:r>
            <a:r>
              <a:rPr lang="zh-CN" altLang="en-US" sz="1600" dirty="0"/>
              <a:t>预测任务所需的输出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656642D-4C8E-95CB-098D-085AFD4C8470}"/>
              </a:ext>
            </a:extLst>
          </p:cNvPr>
          <p:cNvSpPr txBox="1"/>
          <p:nvPr/>
        </p:nvSpPr>
        <p:spPr>
          <a:xfrm>
            <a:off x="696785" y="4279986"/>
            <a:ext cx="4069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基于离线模型架构训练单帧感知模型 𝑀𝑆𝑉</a:t>
            </a:r>
            <a:endParaRPr lang="en-US" altLang="zh-CN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904422-08AA-E2AD-E027-CA22F0DD956A}"/>
              </a:ext>
            </a:extLst>
          </p:cNvPr>
          <p:cNvSpPr txBox="1"/>
          <p:nvPr/>
        </p:nvSpPr>
        <p:spPr>
          <a:xfrm>
            <a:off x="6868563" y="4142725"/>
            <a:ext cx="4409037" cy="1895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基于𝑀𝑆𝑉，我们提出了针对两个模块的</a:t>
            </a:r>
            <a:r>
              <a:rPr lang="en-US" altLang="zh-CN" sz="1600" dirty="0"/>
              <a:t>memory-based adapter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可以插入到 𝑀𝑆𝑉 中进行微调，使模型具备存储并利用之前帧所提取特征的能力，大幅提升在线感知的</a:t>
            </a:r>
            <a:r>
              <a:rPr lang="zh-CN" altLang="en-US" sz="1600" b="1" dirty="0"/>
              <a:t>准确度</a:t>
            </a:r>
            <a:endParaRPr lang="zh-CN" altLang="en-US" sz="1600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E0562FA5-CA2C-4F2B-A0AA-BC521E3C37A7}"/>
              </a:ext>
            </a:extLst>
          </p:cNvPr>
          <p:cNvSpPr/>
          <p:nvPr/>
        </p:nvSpPr>
        <p:spPr>
          <a:xfrm>
            <a:off x="5726821" y="4267336"/>
            <a:ext cx="536367" cy="38217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C91CAF2-D32D-2183-E001-5D6849F8C12D}"/>
              </a:ext>
            </a:extLst>
          </p:cNvPr>
          <p:cNvSpPr/>
          <p:nvPr/>
        </p:nvSpPr>
        <p:spPr>
          <a:xfrm>
            <a:off x="424591" y="4789524"/>
            <a:ext cx="5483884" cy="1746294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07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f165205-f3e6-4caa-a63b-0a8204780436"/>
  <p:tag name="COMMONDATA" val="eyJoZGlkIjoiYmU2YmQwMDE0NzBhYjViN2ZjYzViYzM5OTQ3MmNmMmYifQ=="/>
</p:tagLst>
</file>

<file path=ppt/theme/theme1.xml><?xml version="1.0" encoding="utf-8"?>
<a:theme xmlns:a="http://schemas.openxmlformats.org/drawingml/2006/main" name="94_Office 主题">
  <a:themeElements>
    <a:clrScheme name="扁平化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45C9"/>
      </a:accent1>
      <a:accent2>
        <a:srgbClr val="E74C3C"/>
      </a:accent2>
      <a:accent3>
        <a:srgbClr val="00B050"/>
      </a:accent3>
      <a:accent4>
        <a:srgbClr val="E67E22"/>
      </a:accent4>
      <a:accent5>
        <a:srgbClr val="9B59B6"/>
      </a:accent5>
      <a:accent6>
        <a:srgbClr val="1ABC9C"/>
      </a:accent6>
      <a:hlink>
        <a:srgbClr val="0563C1"/>
      </a:hlink>
      <a:folHlink>
        <a:srgbClr val="954F72"/>
      </a:folHlink>
    </a:clrScheme>
    <a:fontScheme name="1do5xrmi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3667</TotalTime>
  <Words>2164</Words>
  <Application>Microsoft Office PowerPoint</Application>
  <PresentationFormat>宽屏</PresentationFormat>
  <Paragraphs>202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-apple-system</vt:lpstr>
      <vt:lpstr>PingFang SC</vt:lpstr>
      <vt:lpstr>等线</vt:lpstr>
      <vt:lpstr>Arial</vt:lpstr>
      <vt:lpstr>Calibri</vt:lpstr>
      <vt:lpstr>Open Sans</vt:lpstr>
      <vt:lpstr>Times New Roman</vt:lpstr>
      <vt:lpstr>Wingdings</vt:lpstr>
      <vt:lpstr>94_Office 主题</vt:lpstr>
      <vt:lpstr>PowerPoint 演示文稿</vt:lpstr>
      <vt:lpstr>实时人体构建</vt:lpstr>
      <vt:lpstr>实时人体构建</vt:lpstr>
      <vt:lpstr>动态场景重构</vt:lpstr>
      <vt:lpstr>动态场景重构</vt:lpstr>
      <vt:lpstr>室外建筑构建</vt:lpstr>
      <vt:lpstr>室外建筑构建</vt:lpstr>
      <vt:lpstr>端上运行，实时构建</vt:lpstr>
      <vt:lpstr>端上运行，实时构建</vt:lpstr>
      <vt:lpstr>端上运行，实时构建</vt:lpstr>
      <vt:lpstr>端上运行，实时构建</vt:lpstr>
      <vt:lpstr>端上运行，实时构建</vt:lpstr>
      <vt:lpstr>端上运行，实时构建</vt:lpstr>
      <vt:lpstr>思考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Wenjin Liu</dc:creator>
  <cp:lastModifiedBy>荧莹 周</cp:lastModifiedBy>
  <cp:revision>1058</cp:revision>
  <dcterms:created xsi:type="dcterms:W3CDTF">2019-03-25T02:48:00Z</dcterms:created>
  <dcterms:modified xsi:type="dcterms:W3CDTF">2024-10-10T09:57:35Z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3D0BCC88B0DE46718E97C135A145CF88</vt:lpwstr>
  </property>
  <property fmtid="{D5CDD505-2E9C-101B-9397-08002B2CF9AE}" pid="3" name="KSOProductBuildVer">
    <vt:lpwstr>2052-11.1.0.12353</vt:lpwstr>
  </property>
</Properties>
</file>